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6" r:id="rId10"/>
    <p:sldId id="265" r:id="rId11"/>
    <p:sldId id="271" r:id="rId12"/>
    <p:sldId id="272" r:id="rId13"/>
    <p:sldId id="270" r:id="rId14"/>
    <p:sldId id="269" r:id="rId15"/>
    <p:sldId id="268" r:id="rId16"/>
    <p:sldId id="264" r:id="rId17"/>
    <p:sldId id="278" r:id="rId18"/>
    <p:sldId id="273" r:id="rId19"/>
    <p:sldId id="274" r:id="rId20"/>
    <p:sldId id="275" r:id="rId21"/>
    <p:sldId id="279" r:id="rId22"/>
    <p:sldId id="276" r:id="rId23"/>
    <p:sldId id="277" r:id="rId24"/>
    <p:sldId id="286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высшая категория</c:v>
                </c:pt>
                <c:pt idx="1">
                  <c:v>I категория</c:v>
                </c:pt>
                <c:pt idx="2">
                  <c:v>II категория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49.5</c:v>
                </c:pt>
                <c:pt idx="1">
                  <c:v>21.2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127552"/>
        <c:axId val="45129088"/>
      </c:barChart>
      <c:catAx>
        <c:axId val="45127552"/>
        <c:scaling>
          <c:orientation val="minMax"/>
        </c:scaling>
        <c:delete val="0"/>
        <c:axPos val="b"/>
        <c:majorTickMark val="out"/>
        <c:minorTickMark val="none"/>
        <c:tickLblPos val="nextTo"/>
        <c:crossAx val="45129088"/>
        <c:crosses val="autoZero"/>
        <c:auto val="1"/>
        <c:lblAlgn val="ctr"/>
        <c:lblOffset val="100"/>
        <c:noMultiLvlLbl val="0"/>
      </c:catAx>
      <c:valAx>
        <c:axId val="45129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127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высшее</c:v>
                </c:pt>
                <c:pt idx="1">
                  <c:v>среднее-спец.</c:v>
                </c:pt>
                <c:pt idx="2">
                  <c:v>обучаются в ВУЗах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 formatCode="0%">
                  <c:v>0.93</c:v>
                </c:pt>
                <c:pt idx="1">
                  <c:v>4.7E-2</c:v>
                </c:pt>
                <c:pt idx="2">
                  <c:v>2.3E-2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463488"/>
        <c:axId val="138790784"/>
      </c:barChart>
      <c:catAx>
        <c:axId val="138463488"/>
        <c:scaling>
          <c:orientation val="minMax"/>
        </c:scaling>
        <c:delete val="0"/>
        <c:axPos val="b"/>
        <c:majorTickMark val="out"/>
        <c:minorTickMark val="none"/>
        <c:tickLblPos val="nextTo"/>
        <c:crossAx val="138790784"/>
        <c:crosses val="autoZero"/>
        <c:auto val="1"/>
        <c:lblAlgn val="ctr"/>
        <c:lblOffset val="100"/>
        <c:noMultiLvlLbl val="0"/>
      </c:catAx>
      <c:valAx>
        <c:axId val="1387907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8463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свыше 20 лет</c:v>
                </c:pt>
                <c:pt idx="1">
                  <c:v>от 10 до 20</c:v>
                </c:pt>
                <c:pt idx="2">
                  <c:v>до 10 лет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66</c:v>
                </c:pt>
                <c:pt idx="1">
                  <c:v>24</c:v>
                </c:pt>
                <c:pt idx="2" formatCode="0%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178560"/>
        <c:axId val="164267136"/>
      </c:barChart>
      <c:catAx>
        <c:axId val="164178560"/>
        <c:scaling>
          <c:orientation val="minMax"/>
        </c:scaling>
        <c:delete val="0"/>
        <c:axPos val="b"/>
        <c:majorTickMark val="out"/>
        <c:minorTickMark val="none"/>
        <c:tickLblPos val="nextTo"/>
        <c:crossAx val="164267136"/>
        <c:crosses val="autoZero"/>
        <c:auto val="1"/>
        <c:lblAlgn val="ctr"/>
        <c:lblOffset val="100"/>
        <c:noMultiLvlLbl val="0"/>
      </c:catAx>
      <c:valAx>
        <c:axId val="164267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4178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обществознание</c:v>
                </c:pt>
                <c:pt idx="1">
                  <c:v>география</c:v>
                </c:pt>
                <c:pt idx="2">
                  <c:v>англ.яз.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59</c:v>
                </c:pt>
                <c:pt idx="1">
                  <c:v>44</c:v>
                </c:pt>
                <c:pt idx="2">
                  <c:v>30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2634496"/>
        <c:axId val="172636032"/>
      </c:barChart>
      <c:catAx>
        <c:axId val="172634496"/>
        <c:scaling>
          <c:orientation val="minMax"/>
        </c:scaling>
        <c:delete val="0"/>
        <c:axPos val="b"/>
        <c:majorTickMark val="out"/>
        <c:minorTickMark val="none"/>
        <c:tickLblPos val="nextTo"/>
        <c:crossAx val="172636032"/>
        <c:crosses val="autoZero"/>
        <c:auto val="1"/>
        <c:lblAlgn val="ctr"/>
        <c:lblOffset val="100"/>
        <c:noMultiLvlLbl val="0"/>
      </c:catAx>
      <c:valAx>
        <c:axId val="172636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2634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2009-2010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успеваемость</c:v>
                </c:pt>
                <c:pt idx="1">
                  <c:v>качество успеваемости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0.99099999999999999</c:v>
                </c:pt>
                <c:pt idx="1">
                  <c:v>0.376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2010-2011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успеваемость</c:v>
                </c:pt>
                <c:pt idx="1">
                  <c:v>качество успеваемости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2"/>
                <c:pt idx="0">
                  <c:v>0.99399999999999999</c:v>
                </c:pt>
                <c:pt idx="1">
                  <c:v>0.38300000000000001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2011-2012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успеваемость</c:v>
                </c:pt>
                <c:pt idx="1">
                  <c:v>качество успеваемости</c:v>
                </c:pt>
              </c:strCache>
            </c:strRef>
          </c:cat>
          <c:val>
            <c:numRef>
              <c:f>Лист1!$D$2:$D$3</c:f>
              <c:numCache>
                <c:formatCode>0.00%</c:formatCode>
                <c:ptCount val="2"/>
                <c:pt idx="0">
                  <c:v>0.995</c:v>
                </c:pt>
                <c:pt idx="1">
                  <c:v>0.39600000000000002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2012-2013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успеваемость</c:v>
                </c:pt>
                <c:pt idx="1">
                  <c:v>качество успеваемости</c:v>
                </c:pt>
              </c:strCache>
            </c:strRef>
          </c:cat>
          <c:val>
            <c:numRef>
              <c:f>Лист1!$E$2:$E$3</c:f>
              <c:numCache>
                <c:formatCode>0.00%</c:formatCode>
                <c:ptCount val="2"/>
                <c:pt idx="0">
                  <c:v>0.995</c:v>
                </c:pt>
                <c:pt idx="1">
                  <c:v>0.373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5481600"/>
        <c:axId val="175483136"/>
      </c:barChart>
      <c:catAx>
        <c:axId val="175481600"/>
        <c:scaling>
          <c:orientation val="minMax"/>
        </c:scaling>
        <c:delete val="0"/>
        <c:axPos val="b"/>
        <c:majorTickMark val="out"/>
        <c:minorTickMark val="none"/>
        <c:tickLblPos val="nextTo"/>
        <c:crossAx val="175483136"/>
        <c:crosses val="autoZero"/>
        <c:auto val="1"/>
        <c:lblAlgn val="ctr"/>
        <c:lblOffset val="100"/>
        <c:noMultiLvlLbl val="0"/>
      </c:catAx>
      <c:valAx>
        <c:axId val="17548313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754816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F76E3F-FB18-4DE8-8C90-38FF40EFD1B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D7DDE6-4395-418C-9403-C47D4592660C}">
      <dgm:prSet phldrT="[Текст]"/>
      <dgm:spPr/>
      <dgm:t>
        <a:bodyPr/>
        <a:lstStyle/>
        <a:p>
          <a:r>
            <a:rPr lang="ru-RU" dirty="0" smtClean="0"/>
            <a:t> Программа «Интеллект»</a:t>
          </a:r>
          <a:endParaRPr lang="ru-RU" dirty="0"/>
        </a:p>
      </dgm:t>
    </dgm:pt>
    <dgm:pt modelId="{162C29E1-C3B1-47CF-A075-C5527822A003}" type="parTrans" cxnId="{688413FD-FEC1-44CA-A3C1-01AB839A0EE0}">
      <dgm:prSet/>
      <dgm:spPr/>
      <dgm:t>
        <a:bodyPr/>
        <a:lstStyle/>
        <a:p>
          <a:endParaRPr lang="ru-RU"/>
        </a:p>
      </dgm:t>
    </dgm:pt>
    <dgm:pt modelId="{D69D443F-174E-4598-871A-709EAA2496BC}" type="sibTrans" cxnId="{688413FD-FEC1-44CA-A3C1-01AB839A0EE0}">
      <dgm:prSet/>
      <dgm:spPr/>
      <dgm:t>
        <a:bodyPr/>
        <a:lstStyle/>
        <a:p>
          <a:endParaRPr lang="ru-RU"/>
        </a:p>
      </dgm:t>
    </dgm:pt>
    <dgm:pt modelId="{A50B3E9A-4ED0-406A-85E3-792CD32C710A}">
      <dgm:prSet phldrT="[Текст]" custT="1"/>
      <dgm:spPr/>
      <dgm:t>
        <a:bodyPr/>
        <a:lstStyle/>
        <a:p>
          <a:r>
            <a:rPr lang="ru-RU" sz="2000" dirty="0" smtClean="0"/>
            <a:t>Научное общество «Фрактал»</a:t>
          </a:r>
          <a:endParaRPr lang="ru-RU" sz="2000" dirty="0"/>
        </a:p>
      </dgm:t>
    </dgm:pt>
    <dgm:pt modelId="{F2487439-1640-4FD9-8856-CA5099C20B19}" type="parTrans" cxnId="{D6C57460-6C95-411F-9888-CD490389E108}">
      <dgm:prSet/>
      <dgm:spPr/>
      <dgm:t>
        <a:bodyPr/>
        <a:lstStyle/>
        <a:p>
          <a:endParaRPr lang="ru-RU"/>
        </a:p>
      </dgm:t>
    </dgm:pt>
    <dgm:pt modelId="{441FFADE-72F4-4D69-848A-A14F41915B85}" type="sibTrans" cxnId="{D6C57460-6C95-411F-9888-CD490389E108}">
      <dgm:prSet/>
      <dgm:spPr/>
      <dgm:t>
        <a:bodyPr/>
        <a:lstStyle/>
        <a:p>
          <a:endParaRPr lang="ru-RU"/>
        </a:p>
      </dgm:t>
    </dgm:pt>
    <dgm:pt modelId="{F23EA7CE-759B-4897-8C86-A0C9FD3571CC}">
      <dgm:prSet phldrT="[Текст]" custT="1"/>
      <dgm:spPr/>
      <dgm:t>
        <a:bodyPr/>
        <a:lstStyle/>
        <a:p>
          <a:r>
            <a:rPr lang="ru-RU" sz="1800" dirty="0" smtClean="0"/>
            <a:t>Предметные олимпиады и интеллектуальные марафоны</a:t>
          </a:r>
          <a:endParaRPr lang="ru-RU" sz="1800" dirty="0"/>
        </a:p>
      </dgm:t>
    </dgm:pt>
    <dgm:pt modelId="{962D358A-59E1-4B78-9633-5C7CFE438040}" type="parTrans" cxnId="{8CB307F9-B089-4C78-88C2-DD1820F3C2DE}">
      <dgm:prSet/>
      <dgm:spPr/>
      <dgm:t>
        <a:bodyPr/>
        <a:lstStyle/>
        <a:p>
          <a:endParaRPr lang="ru-RU"/>
        </a:p>
      </dgm:t>
    </dgm:pt>
    <dgm:pt modelId="{5594EB30-F4D8-4813-A9D4-BFA37E6211CD}" type="sibTrans" cxnId="{8CB307F9-B089-4C78-88C2-DD1820F3C2DE}">
      <dgm:prSet/>
      <dgm:spPr/>
      <dgm:t>
        <a:bodyPr/>
        <a:lstStyle/>
        <a:p>
          <a:endParaRPr lang="ru-RU"/>
        </a:p>
      </dgm:t>
    </dgm:pt>
    <dgm:pt modelId="{13FB3865-8BEA-495D-922B-77F1AB93E356}">
      <dgm:prSet phldrT="[Текст]" custT="1"/>
      <dgm:spPr/>
      <dgm:t>
        <a:bodyPr/>
        <a:lstStyle/>
        <a:p>
          <a:r>
            <a:rPr lang="ru-RU" sz="1800" dirty="0" smtClean="0"/>
            <a:t>Интеллектуальные игры (в том числе международные)</a:t>
          </a:r>
          <a:endParaRPr lang="ru-RU" sz="1800" dirty="0"/>
        </a:p>
      </dgm:t>
    </dgm:pt>
    <dgm:pt modelId="{CCDECBFF-B2A8-4995-B187-E1FF75CEB630}" type="parTrans" cxnId="{08458A20-5945-4E82-A886-6D98DD904BD5}">
      <dgm:prSet/>
      <dgm:spPr/>
      <dgm:t>
        <a:bodyPr/>
        <a:lstStyle/>
        <a:p>
          <a:endParaRPr lang="ru-RU"/>
        </a:p>
      </dgm:t>
    </dgm:pt>
    <dgm:pt modelId="{16B60DB7-7227-4429-BE82-F46E277EACF3}" type="sibTrans" cxnId="{08458A20-5945-4E82-A886-6D98DD904BD5}">
      <dgm:prSet/>
      <dgm:spPr/>
      <dgm:t>
        <a:bodyPr/>
        <a:lstStyle/>
        <a:p>
          <a:endParaRPr lang="ru-RU"/>
        </a:p>
      </dgm:t>
    </dgm:pt>
    <dgm:pt modelId="{E35D66A6-C1ED-481F-8451-35EE91C7271B}">
      <dgm:prSet custT="1"/>
      <dgm:spPr/>
      <dgm:t>
        <a:bodyPr/>
        <a:lstStyle/>
        <a:p>
          <a:r>
            <a:rPr lang="ru-RU" sz="2000" dirty="0" smtClean="0"/>
            <a:t>Научно-практические  конференции</a:t>
          </a:r>
          <a:endParaRPr lang="ru-RU" sz="2000" dirty="0"/>
        </a:p>
      </dgm:t>
    </dgm:pt>
    <dgm:pt modelId="{0E8010FA-CB49-427F-8BAD-CCFDCC898E73}" type="parTrans" cxnId="{2F4DCDDD-439E-48A5-AF04-8865C53412FE}">
      <dgm:prSet/>
      <dgm:spPr/>
      <dgm:t>
        <a:bodyPr/>
        <a:lstStyle/>
        <a:p>
          <a:endParaRPr lang="ru-RU"/>
        </a:p>
      </dgm:t>
    </dgm:pt>
    <dgm:pt modelId="{5A7FA82F-1A9C-42B5-B4D6-75CB507B7E07}" type="sibTrans" cxnId="{2F4DCDDD-439E-48A5-AF04-8865C53412FE}">
      <dgm:prSet/>
      <dgm:spPr/>
      <dgm:t>
        <a:bodyPr/>
        <a:lstStyle/>
        <a:p>
          <a:endParaRPr lang="ru-RU"/>
        </a:p>
      </dgm:t>
    </dgm:pt>
    <dgm:pt modelId="{AA686A61-94B6-4221-A377-FB44F5A1FD1C}">
      <dgm:prSet custT="1"/>
      <dgm:spPr/>
      <dgm:t>
        <a:bodyPr/>
        <a:lstStyle/>
        <a:p>
          <a:r>
            <a:rPr lang="ru-RU" sz="1800" dirty="0" smtClean="0"/>
            <a:t>Летний лагерь, профильные площадки</a:t>
          </a:r>
          <a:endParaRPr lang="ru-RU" sz="1800" dirty="0"/>
        </a:p>
      </dgm:t>
    </dgm:pt>
    <dgm:pt modelId="{3355ECAD-12FE-4CDD-807F-A2BCD954A94C}" type="parTrans" cxnId="{A777255C-9992-4BEE-BE37-390ECDF88BC1}">
      <dgm:prSet/>
      <dgm:spPr/>
      <dgm:t>
        <a:bodyPr/>
        <a:lstStyle/>
        <a:p>
          <a:endParaRPr lang="ru-RU"/>
        </a:p>
      </dgm:t>
    </dgm:pt>
    <dgm:pt modelId="{E1AD34DB-EA63-433F-B1EC-C54A0928F5F7}" type="sibTrans" cxnId="{A777255C-9992-4BEE-BE37-390ECDF88BC1}">
      <dgm:prSet/>
      <dgm:spPr/>
      <dgm:t>
        <a:bodyPr/>
        <a:lstStyle/>
        <a:p>
          <a:endParaRPr lang="ru-RU"/>
        </a:p>
      </dgm:t>
    </dgm:pt>
    <dgm:pt modelId="{9504FE91-4F95-4C51-9A14-349A12CB0F97}" type="pres">
      <dgm:prSet presAssocID="{27F76E3F-FB18-4DE8-8C90-38FF40EFD1B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8EA1E8-226D-421D-A156-F00181A7C077}" type="pres">
      <dgm:prSet presAssocID="{3ED7DDE6-4395-418C-9403-C47D4592660C}" presName="root1" presStyleCnt="0"/>
      <dgm:spPr/>
    </dgm:pt>
    <dgm:pt modelId="{7353E41B-6226-4F35-B53F-CD139F2C9836}" type="pres">
      <dgm:prSet presAssocID="{3ED7DDE6-4395-418C-9403-C47D4592660C}" presName="LevelOneTextNode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225391C-7940-4C0C-8114-FC699D873B8B}" type="pres">
      <dgm:prSet presAssocID="{3ED7DDE6-4395-418C-9403-C47D4592660C}" presName="level2hierChild" presStyleCnt="0"/>
      <dgm:spPr/>
    </dgm:pt>
    <dgm:pt modelId="{DA2DBDC5-81D9-4E54-8B2D-FDA5AE30907F}" type="pres">
      <dgm:prSet presAssocID="{F2487439-1640-4FD9-8856-CA5099C20B19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043B2C1C-562E-4B32-94F7-A670CC083A44}" type="pres">
      <dgm:prSet presAssocID="{F2487439-1640-4FD9-8856-CA5099C20B19}" presName="connTx" presStyleLbl="parChTrans1D2" presStyleIdx="0" presStyleCnt="5"/>
      <dgm:spPr/>
      <dgm:t>
        <a:bodyPr/>
        <a:lstStyle/>
        <a:p>
          <a:endParaRPr lang="ru-RU"/>
        </a:p>
      </dgm:t>
    </dgm:pt>
    <dgm:pt modelId="{6F812970-8B8F-4720-A6CE-6C0BD9700487}" type="pres">
      <dgm:prSet presAssocID="{A50B3E9A-4ED0-406A-85E3-792CD32C710A}" presName="root2" presStyleCnt="0"/>
      <dgm:spPr/>
    </dgm:pt>
    <dgm:pt modelId="{8E6B694D-2A1B-46EE-AAB1-E290DF3BBD6C}" type="pres">
      <dgm:prSet presAssocID="{A50B3E9A-4ED0-406A-85E3-792CD32C710A}" presName="LevelTwoTextNode" presStyleLbl="node2" presStyleIdx="0" presStyleCnt="5" custScaleX="132780">
        <dgm:presLayoutVars>
          <dgm:chPref val="3"/>
        </dgm:presLayoutVars>
      </dgm:prSet>
      <dgm:spPr>
        <a:prstGeom prst="parallelogram">
          <a:avLst/>
        </a:prstGeom>
      </dgm:spPr>
      <dgm:t>
        <a:bodyPr/>
        <a:lstStyle/>
        <a:p>
          <a:endParaRPr lang="ru-RU"/>
        </a:p>
      </dgm:t>
    </dgm:pt>
    <dgm:pt modelId="{7D1BF719-8BBA-41C6-A81B-38F2BE787A4C}" type="pres">
      <dgm:prSet presAssocID="{A50B3E9A-4ED0-406A-85E3-792CD32C710A}" presName="level3hierChild" presStyleCnt="0"/>
      <dgm:spPr/>
    </dgm:pt>
    <dgm:pt modelId="{0BF20FB3-60C8-4263-AD52-911730CF63B6}" type="pres">
      <dgm:prSet presAssocID="{0E8010FA-CB49-427F-8BAD-CCFDCC898E73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70E6D8F7-02BD-47B5-A031-8CF68661C126}" type="pres">
      <dgm:prSet presAssocID="{0E8010FA-CB49-427F-8BAD-CCFDCC898E73}" presName="connTx" presStyleLbl="parChTrans1D2" presStyleIdx="1" presStyleCnt="5"/>
      <dgm:spPr/>
      <dgm:t>
        <a:bodyPr/>
        <a:lstStyle/>
        <a:p>
          <a:endParaRPr lang="ru-RU"/>
        </a:p>
      </dgm:t>
    </dgm:pt>
    <dgm:pt modelId="{08F6488C-93B1-4BB5-85F6-1BF0D24187D6}" type="pres">
      <dgm:prSet presAssocID="{E35D66A6-C1ED-481F-8451-35EE91C7271B}" presName="root2" presStyleCnt="0"/>
      <dgm:spPr/>
    </dgm:pt>
    <dgm:pt modelId="{F4AACB56-4939-44B7-BFE2-6179E8073E1E}" type="pres">
      <dgm:prSet presAssocID="{E35D66A6-C1ED-481F-8451-35EE91C7271B}" presName="LevelTwoTextNode" presStyleLbl="node2" presStyleIdx="1" presStyleCnt="5" custScaleX="139042">
        <dgm:presLayoutVars>
          <dgm:chPref val="3"/>
        </dgm:presLayoutVars>
      </dgm:prSet>
      <dgm:spPr>
        <a:prstGeom prst="parallelogram">
          <a:avLst/>
        </a:prstGeom>
      </dgm:spPr>
      <dgm:t>
        <a:bodyPr/>
        <a:lstStyle/>
        <a:p>
          <a:endParaRPr lang="ru-RU"/>
        </a:p>
      </dgm:t>
    </dgm:pt>
    <dgm:pt modelId="{FED40A5D-363F-420A-A838-F9F8AC5543D8}" type="pres">
      <dgm:prSet presAssocID="{E35D66A6-C1ED-481F-8451-35EE91C7271B}" presName="level3hierChild" presStyleCnt="0"/>
      <dgm:spPr/>
    </dgm:pt>
    <dgm:pt modelId="{A080B321-0C80-4C32-A976-A0123A146D1E}" type="pres">
      <dgm:prSet presAssocID="{962D358A-59E1-4B78-9633-5C7CFE438040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0C5B8405-2ACC-4D2D-950C-EBF0A777EA07}" type="pres">
      <dgm:prSet presAssocID="{962D358A-59E1-4B78-9633-5C7CFE438040}" presName="connTx" presStyleLbl="parChTrans1D2" presStyleIdx="2" presStyleCnt="5"/>
      <dgm:spPr/>
      <dgm:t>
        <a:bodyPr/>
        <a:lstStyle/>
        <a:p>
          <a:endParaRPr lang="ru-RU"/>
        </a:p>
      </dgm:t>
    </dgm:pt>
    <dgm:pt modelId="{F264F2C6-2BA0-4925-8441-DFED5967D9FC}" type="pres">
      <dgm:prSet presAssocID="{F23EA7CE-759B-4897-8C86-A0C9FD3571CC}" presName="root2" presStyleCnt="0"/>
      <dgm:spPr/>
    </dgm:pt>
    <dgm:pt modelId="{644FA757-53AD-48D8-8145-CA29114A595A}" type="pres">
      <dgm:prSet presAssocID="{F23EA7CE-759B-4897-8C86-A0C9FD3571CC}" presName="LevelTwoTextNode" presStyleLbl="node2" presStyleIdx="2" presStyleCnt="5" custScaleX="129393" custScaleY="139119">
        <dgm:presLayoutVars>
          <dgm:chPref val="3"/>
        </dgm:presLayoutVars>
      </dgm:prSet>
      <dgm:spPr>
        <a:prstGeom prst="parallelogram">
          <a:avLst/>
        </a:prstGeom>
      </dgm:spPr>
      <dgm:t>
        <a:bodyPr/>
        <a:lstStyle/>
        <a:p>
          <a:endParaRPr lang="ru-RU"/>
        </a:p>
      </dgm:t>
    </dgm:pt>
    <dgm:pt modelId="{58F233ED-12F4-4D6A-8A9D-4C3860A2C3FD}" type="pres">
      <dgm:prSet presAssocID="{F23EA7CE-759B-4897-8C86-A0C9FD3571CC}" presName="level3hierChild" presStyleCnt="0"/>
      <dgm:spPr/>
    </dgm:pt>
    <dgm:pt modelId="{FAC49AC7-8384-4D00-8ED9-356535BB5C19}" type="pres">
      <dgm:prSet presAssocID="{CCDECBFF-B2A8-4995-B187-E1FF75CEB630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B9D61BC3-3FBE-4F66-9493-349E6C8DB7F0}" type="pres">
      <dgm:prSet presAssocID="{CCDECBFF-B2A8-4995-B187-E1FF75CEB630}" presName="connTx" presStyleLbl="parChTrans1D2" presStyleIdx="3" presStyleCnt="5"/>
      <dgm:spPr/>
      <dgm:t>
        <a:bodyPr/>
        <a:lstStyle/>
        <a:p>
          <a:endParaRPr lang="ru-RU"/>
        </a:p>
      </dgm:t>
    </dgm:pt>
    <dgm:pt modelId="{00264A37-F3E8-44BA-970B-044728E9126B}" type="pres">
      <dgm:prSet presAssocID="{13FB3865-8BEA-495D-922B-77F1AB93E356}" presName="root2" presStyleCnt="0"/>
      <dgm:spPr/>
    </dgm:pt>
    <dgm:pt modelId="{0C65583F-F069-4C6F-9C40-C6BB9EE02B58}" type="pres">
      <dgm:prSet presAssocID="{13FB3865-8BEA-495D-922B-77F1AB93E356}" presName="LevelTwoTextNode" presStyleLbl="node2" presStyleIdx="3" presStyleCnt="5" custScaleX="129393">
        <dgm:presLayoutVars>
          <dgm:chPref val="3"/>
        </dgm:presLayoutVars>
      </dgm:prSet>
      <dgm:spPr>
        <a:prstGeom prst="parallelogram">
          <a:avLst/>
        </a:prstGeom>
      </dgm:spPr>
      <dgm:t>
        <a:bodyPr/>
        <a:lstStyle/>
        <a:p>
          <a:endParaRPr lang="ru-RU"/>
        </a:p>
      </dgm:t>
    </dgm:pt>
    <dgm:pt modelId="{0B01CDF4-5883-469F-898C-A6A14857AB9F}" type="pres">
      <dgm:prSet presAssocID="{13FB3865-8BEA-495D-922B-77F1AB93E356}" presName="level3hierChild" presStyleCnt="0"/>
      <dgm:spPr/>
    </dgm:pt>
    <dgm:pt modelId="{F7BB9AFC-211C-4BC5-9288-696B71CB87DC}" type="pres">
      <dgm:prSet presAssocID="{3355ECAD-12FE-4CDD-807F-A2BCD954A94C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60420F7C-8F69-44BF-A906-904570F12EDF}" type="pres">
      <dgm:prSet presAssocID="{3355ECAD-12FE-4CDD-807F-A2BCD954A94C}" presName="connTx" presStyleLbl="parChTrans1D2" presStyleIdx="4" presStyleCnt="5"/>
      <dgm:spPr/>
      <dgm:t>
        <a:bodyPr/>
        <a:lstStyle/>
        <a:p>
          <a:endParaRPr lang="ru-RU"/>
        </a:p>
      </dgm:t>
    </dgm:pt>
    <dgm:pt modelId="{2835C6CA-D52A-4412-B3C8-A03A730AF487}" type="pres">
      <dgm:prSet presAssocID="{AA686A61-94B6-4221-A377-FB44F5A1FD1C}" presName="root2" presStyleCnt="0"/>
      <dgm:spPr/>
    </dgm:pt>
    <dgm:pt modelId="{3F234DFB-E578-4695-9DF0-BDE9429C34FD}" type="pres">
      <dgm:prSet presAssocID="{AA686A61-94B6-4221-A377-FB44F5A1FD1C}" presName="LevelTwoTextNode" presStyleLbl="node2" presStyleIdx="4" presStyleCnt="5" custScaleX="129393">
        <dgm:presLayoutVars>
          <dgm:chPref val="3"/>
        </dgm:presLayoutVars>
      </dgm:prSet>
      <dgm:spPr>
        <a:prstGeom prst="parallelogram">
          <a:avLst/>
        </a:prstGeom>
      </dgm:spPr>
      <dgm:t>
        <a:bodyPr/>
        <a:lstStyle/>
        <a:p>
          <a:endParaRPr lang="ru-RU"/>
        </a:p>
      </dgm:t>
    </dgm:pt>
    <dgm:pt modelId="{C43EB884-483B-468B-A839-ED7279E8EDC2}" type="pres">
      <dgm:prSet presAssocID="{AA686A61-94B6-4221-A377-FB44F5A1FD1C}" presName="level3hierChild" presStyleCnt="0"/>
      <dgm:spPr/>
    </dgm:pt>
  </dgm:ptLst>
  <dgm:cxnLst>
    <dgm:cxn modelId="{A777255C-9992-4BEE-BE37-390ECDF88BC1}" srcId="{3ED7DDE6-4395-418C-9403-C47D4592660C}" destId="{AA686A61-94B6-4221-A377-FB44F5A1FD1C}" srcOrd="4" destOrd="0" parTransId="{3355ECAD-12FE-4CDD-807F-A2BCD954A94C}" sibTransId="{E1AD34DB-EA63-433F-B1EC-C54A0928F5F7}"/>
    <dgm:cxn modelId="{516E995C-EEDB-4CAC-9CD7-24F5EB259439}" type="presOf" srcId="{962D358A-59E1-4B78-9633-5C7CFE438040}" destId="{A080B321-0C80-4C32-A976-A0123A146D1E}" srcOrd="0" destOrd="0" presId="urn:microsoft.com/office/officeart/2008/layout/HorizontalMultiLevelHierarchy"/>
    <dgm:cxn modelId="{45626C3E-0F87-4939-84EA-169595481F59}" type="presOf" srcId="{F23EA7CE-759B-4897-8C86-A0C9FD3571CC}" destId="{644FA757-53AD-48D8-8145-CA29114A595A}" srcOrd="0" destOrd="0" presId="urn:microsoft.com/office/officeart/2008/layout/HorizontalMultiLevelHierarchy"/>
    <dgm:cxn modelId="{C7496802-91B5-4BB0-9DB4-ABCF56BCCF35}" type="presOf" srcId="{F2487439-1640-4FD9-8856-CA5099C20B19}" destId="{043B2C1C-562E-4B32-94F7-A670CC083A44}" srcOrd="1" destOrd="0" presId="urn:microsoft.com/office/officeart/2008/layout/HorizontalMultiLevelHierarchy"/>
    <dgm:cxn modelId="{D6C57460-6C95-411F-9888-CD490389E108}" srcId="{3ED7DDE6-4395-418C-9403-C47D4592660C}" destId="{A50B3E9A-4ED0-406A-85E3-792CD32C710A}" srcOrd="0" destOrd="0" parTransId="{F2487439-1640-4FD9-8856-CA5099C20B19}" sibTransId="{441FFADE-72F4-4D69-848A-A14F41915B85}"/>
    <dgm:cxn modelId="{08458A20-5945-4E82-A886-6D98DD904BD5}" srcId="{3ED7DDE6-4395-418C-9403-C47D4592660C}" destId="{13FB3865-8BEA-495D-922B-77F1AB93E356}" srcOrd="3" destOrd="0" parTransId="{CCDECBFF-B2A8-4995-B187-E1FF75CEB630}" sibTransId="{16B60DB7-7227-4429-BE82-F46E277EACF3}"/>
    <dgm:cxn modelId="{5F46436C-4B35-4477-96AC-C379B02F3B2C}" type="presOf" srcId="{3355ECAD-12FE-4CDD-807F-A2BCD954A94C}" destId="{60420F7C-8F69-44BF-A906-904570F12EDF}" srcOrd="1" destOrd="0" presId="urn:microsoft.com/office/officeart/2008/layout/HorizontalMultiLevelHierarchy"/>
    <dgm:cxn modelId="{9238E886-F18C-4FC1-B2AE-F0C1DE785E1B}" type="presOf" srcId="{A50B3E9A-4ED0-406A-85E3-792CD32C710A}" destId="{8E6B694D-2A1B-46EE-AAB1-E290DF3BBD6C}" srcOrd="0" destOrd="0" presId="urn:microsoft.com/office/officeart/2008/layout/HorizontalMultiLevelHierarchy"/>
    <dgm:cxn modelId="{688413FD-FEC1-44CA-A3C1-01AB839A0EE0}" srcId="{27F76E3F-FB18-4DE8-8C90-38FF40EFD1B9}" destId="{3ED7DDE6-4395-418C-9403-C47D4592660C}" srcOrd="0" destOrd="0" parTransId="{162C29E1-C3B1-47CF-A075-C5527822A003}" sibTransId="{D69D443F-174E-4598-871A-709EAA2496BC}"/>
    <dgm:cxn modelId="{ECB7FEF1-66FA-4609-B1AD-5708D7CAE703}" type="presOf" srcId="{CCDECBFF-B2A8-4995-B187-E1FF75CEB630}" destId="{B9D61BC3-3FBE-4F66-9493-349E6C8DB7F0}" srcOrd="1" destOrd="0" presId="urn:microsoft.com/office/officeart/2008/layout/HorizontalMultiLevelHierarchy"/>
    <dgm:cxn modelId="{EC43B93B-6965-4328-BDA9-721404850FFE}" type="presOf" srcId="{962D358A-59E1-4B78-9633-5C7CFE438040}" destId="{0C5B8405-2ACC-4D2D-950C-EBF0A777EA07}" srcOrd="1" destOrd="0" presId="urn:microsoft.com/office/officeart/2008/layout/HorizontalMultiLevelHierarchy"/>
    <dgm:cxn modelId="{24B91CE3-E4B5-41F3-B158-1EFDCC8AAB9D}" type="presOf" srcId="{AA686A61-94B6-4221-A377-FB44F5A1FD1C}" destId="{3F234DFB-E578-4695-9DF0-BDE9429C34FD}" srcOrd="0" destOrd="0" presId="urn:microsoft.com/office/officeart/2008/layout/HorizontalMultiLevelHierarchy"/>
    <dgm:cxn modelId="{C26B8956-0501-45DE-9C12-B2FCE69394A5}" type="presOf" srcId="{F2487439-1640-4FD9-8856-CA5099C20B19}" destId="{DA2DBDC5-81D9-4E54-8B2D-FDA5AE30907F}" srcOrd="0" destOrd="0" presId="urn:microsoft.com/office/officeart/2008/layout/HorizontalMultiLevelHierarchy"/>
    <dgm:cxn modelId="{2F4DCDDD-439E-48A5-AF04-8865C53412FE}" srcId="{3ED7DDE6-4395-418C-9403-C47D4592660C}" destId="{E35D66A6-C1ED-481F-8451-35EE91C7271B}" srcOrd="1" destOrd="0" parTransId="{0E8010FA-CB49-427F-8BAD-CCFDCC898E73}" sibTransId="{5A7FA82F-1A9C-42B5-B4D6-75CB507B7E07}"/>
    <dgm:cxn modelId="{27F3D146-7AD0-4C65-9FCE-74156DA98957}" type="presOf" srcId="{27F76E3F-FB18-4DE8-8C90-38FF40EFD1B9}" destId="{9504FE91-4F95-4C51-9A14-349A12CB0F97}" srcOrd="0" destOrd="0" presId="urn:microsoft.com/office/officeart/2008/layout/HorizontalMultiLevelHierarchy"/>
    <dgm:cxn modelId="{82259B6C-27D2-43F5-A48E-1ECC716C6A27}" type="presOf" srcId="{3355ECAD-12FE-4CDD-807F-A2BCD954A94C}" destId="{F7BB9AFC-211C-4BC5-9288-696B71CB87DC}" srcOrd="0" destOrd="0" presId="urn:microsoft.com/office/officeart/2008/layout/HorizontalMultiLevelHierarchy"/>
    <dgm:cxn modelId="{001ABCD2-55FE-41AC-855E-E90239C92967}" type="presOf" srcId="{CCDECBFF-B2A8-4995-B187-E1FF75CEB630}" destId="{FAC49AC7-8384-4D00-8ED9-356535BB5C19}" srcOrd="0" destOrd="0" presId="urn:microsoft.com/office/officeart/2008/layout/HorizontalMultiLevelHierarchy"/>
    <dgm:cxn modelId="{668A23E3-C6AE-4DF8-8408-AD2AFE966CDA}" type="presOf" srcId="{13FB3865-8BEA-495D-922B-77F1AB93E356}" destId="{0C65583F-F069-4C6F-9C40-C6BB9EE02B58}" srcOrd="0" destOrd="0" presId="urn:microsoft.com/office/officeart/2008/layout/HorizontalMultiLevelHierarchy"/>
    <dgm:cxn modelId="{DC5AD65A-1BEF-4C92-9413-12F30CCA36EC}" type="presOf" srcId="{0E8010FA-CB49-427F-8BAD-CCFDCC898E73}" destId="{70E6D8F7-02BD-47B5-A031-8CF68661C126}" srcOrd="1" destOrd="0" presId="urn:microsoft.com/office/officeart/2008/layout/HorizontalMultiLevelHierarchy"/>
    <dgm:cxn modelId="{4E090032-B87C-41B8-ADAF-2895B67597CD}" type="presOf" srcId="{3ED7DDE6-4395-418C-9403-C47D4592660C}" destId="{7353E41B-6226-4F35-B53F-CD139F2C9836}" srcOrd="0" destOrd="0" presId="urn:microsoft.com/office/officeart/2008/layout/HorizontalMultiLevelHierarchy"/>
    <dgm:cxn modelId="{24A3CA46-781B-4031-A797-08A1F20026A8}" type="presOf" srcId="{E35D66A6-C1ED-481F-8451-35EE91C7271B}" destId="{F4AACB56-4939-44B7-BFE2-6179E8073E1E}" srcOrd="0" destOrd="0" presId="urn:microsoft.com/office/officeart/2008/layout/HorizontalMultiLevelHierarchy"/>
    <dgm:cxn modelId="{AA3FF027-D2B4-44D1-BB59-37ACD2D78000}" type="presOf" srcId="{0E8010FA-CB49-427F-8BAD-CCFDCC898E73}" destId="{0BF20FB3-60C8-4263-AD52-911730CF63B6}" srcOrd="0" destOrd="0" presId="urn:microsoft.com/office/officeart/2008/layout/HorizontalMultiLevelHierarchy"/>
    <dgm:cxn modelId="{8CB307F9-B089-4C78-88C2-DD1820F3C2DE}" srcId="{3ED7DDE6-4395-418C-9403-C47D4592660C}" destId="{F23EA7CE-759B-4897-8C86-A0C9FD3571CC}" srcOrd="2" destOrd="0" parTransId="{962D358A-59E1-4B78-9633-5C7CFE438040}" sibTransId="{5594EB30-F4D8-4813-A9D4-BFA37E6211CD}"/>
    <dgm:cxn modelId="{425C3744-4624-4604-BB24-196E373A0BFA}" type="presParOf" srcId="{9504FE91-4F95-4C51-9A14-349A12CB0F97}" destId="{BA8EA1E8-226D-421D-A156-F00181A7C077}" srcOrd="0" destOrd="0" presId="urn:microsoft.com/office/officeart/2008/layout/HorizontalMultiLevelHierarchy"/>
    <dgm:cxn modelId="{A0813082-52FB-47F7-AF5D-C57D10D51AFD}" type="presParOf" srcId="{BA8EA1E8-226D-421D-A156-F00181A7C077}" destId="{7353E41B-6226-4F35-B53F-CD139F2C9836}" srcOrd="0" destOrd="0" presId="urn:microsoft.com/office/officeart/2008/layout/HorizontalMultiLevelHierarchy"/>
    <dgm:cxn modelId="{F072C0A6-EA34-4C62-A00C-2F7AB584D052}" type="presParOf" srcId="{BA8EA1E8-226D-421D-A156-F00181A7C077}" destId="{2225391C-7940-4C0C-8114-FC699D873B8B}" srcOrd="1" destOrd="0" presId="urn:microsoft.com/office/officeart/2008/layout/HorizontalMultiLevelHierarchy"/>
    <dgm:cxn modelId="{2B9A4C7C-DFBD-4750-A506-570BC5DEE696}" type="presParOf" srcId="{2225391C-7940-4C0C-8114-FC699D873B8B}" destId="{DA2DBDC5-81D9-4E54-8B2D-FDA5AE30907F}" srcOrd="0" destOrd="0" presId="urn:microsoft.com/office/officeart/2008/layout/HorizontalMultiLevelHierarchy"/>
    <dgm:cxn modelId="{A92C94A2-3703-4C85-90E0-EBD4EC57E8DF}" type="presParOf" srcId="{DA2DBDC5-81D9-4E54-8B2D-FDA5AE30907F}" destId="{043B2C1C-562E-4B32-94F7-A670CC083A44}" srcOrd="0" destOrd="0" presId="urn:microsoft.com/office/officeart/2008/layout/HorizontalMultiLevelHierarchy"/>
    <dgm:cxn modelId="{CDE4F043-CAB5-4559-AC7E-5BFC2FFA5588}" type="presParOf" srcId="{2225391C-7940-4C0C-8114-FC699D873B8B}" destId="{6F812970-8B8F-4720-A6CE-6C0BD9700487}" srcOrd="1" destOrd="0" presId="urn:microsoft.com/office/officeart/2008/layout/HorizontalMultiLevelHierarchy"/>
    <dgm:cxn modelId="{367C37B3-E887-44EC-90E8-DC3D5B62B483}" type="presParOf" srcId="{6F812970-8B8F-4720-A6CE-6C0BD9700487}" destId="{8E6B694D-2A1B-46EE-AAB1-E290DF3BBD6C}" srcOrd="0" destOrd="0" presId="urn:microsoft.com/office/officeart/2008/layout/HorizontalMultiLevelHierarchy"/>
    <dgm:cxn modelId="{75E6B21F-3901-4E88-900F-723153090BB4}" type="presParOf" srcId="{6F812970-8B8F-4720-A6CE-6C0BD9700487}" destId="{7D1BF719-8BBA-41C6-A81B-38F2BE787A4C}" srcOrd="1" destOrd="0" presId="urn:microsoft.com/office/officeart/2008/layout/HorizontalMultiLevelHierarchy"/>
    <dgm:cxn modelId="{E387C75D-F533-4078-8643-43F32797E4B3}" type="presParOf" srcId="{2225391C-7940-4C0C-8114-FC699D873B8B}" destId="{0BF20FB3-60C8-4263-AD52-911730CF63B6}" srcOrd="2" destOrd="0" presId="urn:microsoft.com/office/officeart/2008/layout/HorizontalMultiLevelHierarchy"/>
    <dgm:cxn modelId="{D9926F58-0A7A-4B5D-84CA-2AEBD89C13C2}" type="presParOf" srcId="{0BF20FB3-60C8-4263-AD52-911730CF63B6}" destId="{70E6D8F7-02BD-47B5-A031-8CF68661C126}" srcOrd="0" destOrd="0" presId="urn:microsoft.com/office/officeart/2008/layout/HorizontalMultiLevelHierarchy"/>
    <dgm:cxn modelId="{8FA8A494-29E8-4526-9591-777C590C7993}" type="presParOf" srcId="{2225391C-7940-4C0C-8114-FC699D873B8B}" destId="{08F6488C-93B1-4BB5-85F6-1BF0D24187D6}" srcOrd="3" destOrd="0" presId="urn:microsoft.com/office/officeart/2008/layout/HorizontalMultiLevelHierarchy"/>
    <dgm:cxn modelId="{75CD835D-019F-45E8-94D4-F1642D598833}" type="presParOf" srcId="{08F6488C-93B1-4BB5-85F6-1BF0D24187D6}" destId="{F4AACB56-4939-44B7-BFE2-6179E8073E1E}" srcOrd="0" destOrd="0" presId="urn:microsoft.com/office/officeart/2008/layout/HorizontalMultiLevelHierarchy"/>
    <dgm:cxn modelId="{B6AFDE86-3B2F-47DB-8D29-ECB9BB7498EC}" type="presParOf" srcId="{08F6488C-93B1-4BB5-85F6-1BF0D24187D6}" destId="{FED40A5D-363F-420A-A838-F9F8AC5543D8}" srcOrd="1" destOrd="0" presId="urn:microsoft.com/office/officeart/2008/layout/HorizontalMultiLevelHierarchy"/>
    <dgm:cxn modelId="{C852AB94-51E8-4974-9C1D-4343F1AA2C64}" type="presParOf" srcId="{2225391C-7940-4C0C-8114-FC699D873B8B}" destId="{A080B321-0C80-4C32-A976-A0123A146D1E}" srcOrd="4" destOrd="0" presId="urn:microsoft.com/office/officeart/2008/layout/HorizontalMultiLevelHierarchy"/>
    <dgm:cxn modelId="{D8B8ED75-8579-46F9-BD47-46D0324A788E}" type="presParOf" srcId="{A080B321-0C80-4C32-A976-A0123A146D1E}" destId="{0C5B8405-2ACC-4D2D-950C-EBF0A777EA07}" srcOrd="0" destOrd="0" presId="urn:microsoft.com/office/officeart/2008/layout/HorizontalMultiLevelHierarchy"/>
    <dgm:cxn modelId="{E1172B9E-6F2F-46F7-B992-3C6194FAE283}" type="presParOf" srcId="{2225391C-7940-4C0C-8114-FC699D873B8B}" destId="{F264F2C6-2BA0-4925-8441-DFED5967D9FC}" srcOrd="5" destOrd="0" presId="urn:microsoft.com/office/officeart/2008/layout/HorizontalMultiLevelHierarchy"/>
    <dgm:cxn modelId="{19E8B57D-5061-4202-A081-A4B32F2B9B36}" type="presParOf" srcId="{F264F2C6-2BA0-4925-8441-DFED5967D9FC}" destId="{644FA757-53AD-48D8-8145-CA29114A595A}" srcOrd="0" destOrd="0" presId="urn:microsoft.com/office/officeart/2008/layout/HorizontalMultiLevelHierarchy"/>
    <dgm:cxn modelId="{834047AD-5971-40BF-9E24-156CA8D37E1C}" type="presParOf" srcId="{F264F2C6-2BA0-4925-8441-DFED5967D9FC}" destId="{58F233ED-12F4-4D6A-8A9D-4C3860A2C3FD}" srcOrd="1" destOrd="0" presId="urn:microsoft.com/office/officeart/2008/layout/HorizontalMultiLevelHierarchy"/>
    <dgm:cxn modelId="{47A9E260-93B0-4FC8-B23B-9E16EAB3752C}" type="presParOf" srcId="{2225391C-7940-4C0C-8114-FC699D873B8B}" destId="{FAC49AC7-8384-4D00-8ED9-356535BB5C19}" srcOrd="6" destOrd="0" presId="urn:microsoft.com/office/officeart/2008/layout/HorizontalMultiLevelHierarchy"/>
    <dgm:cxn modelId="{11BB3CC1-AB1A-4511-B336-B0BD78F816E8}" type="presParOf" srcId="{FAC49AC7-8384-4D00-8ED9-356535BB5C19}" destId="{B9D61BC3-3FBE-4F66-9493-349E6C8DB7F0}" srcOrd="0" destOrd="0" presId="urn:microsoft.com/office/officeart/2008/layout/HorizontalMultiLevelHierarchy"/>
    <dgm:cxn modelId="{99EACF29-24E0-4F70-8A45-534B35ACD32A}" type="presParOf" srcId="{2225391C-7940-4C0C-8114-FC699D873B8B}" destId="{00264A37-F3E8-44BA-970B-044728E9126B}" srcOrd="7" destOrd="0" presId="urn:microsoft.com/office/officeart/2008/layout/HorizontalMultiLevelHierarchy"/>
    <dgm:cxn modelId="{1EB87829-A4CB-4FF2-95FC-8BB1757CBE74}" type="presParOf" srcId="{00264A37-F3E8-44BA-970B-044728E9126B}" destId="{0C65583F-F069-4C6F-9C40-C6BB9EE02B58}" srcOrd="0" destOrd="0" presId="urn:microsoft.com/office/officeart/2008/layout/HorizontalMultiLevelHierarchy"/>
    <dgm:cxn modelId="{F46AF158-AAF3-49B0-B51D-322208D16D54}" type="presParOf" srcId="{00264A37-F3E8-44BA-970B-044728E9126B}" destId="{0B01CDF4-5883-469F-898C-A6A14857AB9F}" srcOrd="1" destOrd="0" presId="urn:microsoft.com/office/officeart/2008/layout/HorizontalMultiLevelHierarchy"/>
    <dgm:cxn modelId="{C95D846E-FFE7-45F2-BE19-98E9911DC948}" type="presParOf" srcId="{2225391C-7940-4C0C-8114-FC699D873B8B}" destId="{F7BB9AFC-211C-4BC5-9288-696B71CB87DC}" srcOrd="8" destOrd="0" presId="urn:microsoft.com/office/officeart/2008/layout/HorizontalMultiLevelHierarchy"/>
    <dgm:cxn modelId="{579A95DB-2A94-4FE5-82C3-BEDC2994E578}" type="presParOf" srcId="{F7BB9AFC-211C-4BC5-9288-696B71CB87DC}" destId="{60420F7C-8F69-44BF-A906-904570F12EDF}" srcOrd="0" destOrd="0" presId="urn:microsoft.com/office/officeart/2008/layout/HorizontalMultiLevelHierarchy"/>
    <dgm:cxn modelId="{C252C56D-8511-48DF-9B1A-B6B2A8CB32E1}" type="presParOf" srcId="{2225391C-7940-4C0C-8114-FC699D873B8B}" destId="{2835C6CA-D52A-4412-B3C8-A03A730AF487}" srcOrd="9" destOrd="0" presId="urn:microsoft.com/office/officeart/2008/layout/HorizontalMultiLevelHierarchy"/>
    <dgm:cxn modelId="{F7C8FCC9-2E1B-4492-AD64-1B6B32BA4BF6}" type="presParOf" srcId="{2835C6CA-D52A-4412-B3C8-A03A730AF487}" destId="{3F234DFB-E578-4695-9DF0-BDE9429C34FD}" srcOrd="0" destOrd="0" presId="urn:microsoft.com/office/officeart/2008/layout/HorizontalMultiLevelHierarchy"/>
    <dgm:cxn modelId="{66588DB9-CDCE-42EA-B569-CBB3A1612EE1}" type="presParOf" srcId="{2835C6CA-D52A-4412-B3C8-A03A730AF487}" destId="{C43EB884-483B-468B-A839-ED7279E8EDC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B9AFC-211C-4BC5-9288-696B71CB87DC}">
      <dsp:nvSpPr>
        <dsp:cNvPr id="0" name=""/>
        <dsp:cNvSpPr/>
      </dsp:nvSpPr>
      <dsp:spPr>
        <a:xfrm>
          <a:off x="1563520" y="2484276"/>
          <a:ext cx="509319" cy="2092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4659" y="0"/>
              </a:lnTo>
              <a:lnTo>
                <a:pt x="254659" y="2092865"/>
              </a:lnTo>
              <a:lnTo>
                <a:pt x="509319" y="20928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764331" y="3476860"/>
        <a:ext cx="107697" cy="107697"/>
      </dsp:txXfrm>
    </dsp:sp>
    <dsp:sp modelId="{FAC49AC7-8384-4D00-8ED9-356535BB5C19}">
      <dsp:nvSpPr>
        <dsp:cNvPr id="0" name=""/>
        <dsp:cNvSpPr/>
      </dsp:nvSpPr>
      <dsp:spPr>
        <a:xfrm>
          <a:off x="1563520" y="2484276"/>
          <a:ext cx="509319" cy="1122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4659" y="0"/>
              </a:lnTo>
              <a:lnTo>
                <a:pt x="254659" y="1122363"/>
              </a:lnTo>
              <a:lnTo>
                <a:pt x="509319" y="112236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87366" y="3014644"/>
        <a:ext cx="61626" cy="61626"/>
      </dsp:txXfrm>
    </dsp:sp>
    <dsp:sp modelId="{A080B321-0C80-4C32-A976-A0123A146D1E}">
      <dsp:nvSpPr>
        <dsp:cNvPr id="0" name=""/>
        <dsp:cNvSpPr/>
      </dsp:nvSpPr>
      <dsp:spPr>
        <a:xfrm>
          <a:off x="1563520" y="2438556"/>
          <a:ext cx="5093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9319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05446" y="2471543"/>
        <a:ext cx="25465" cy="25465"/>
      </dsp:txXfrm>
    </dsp:sp>
    <dsp:sp modelId="{0BF20FB3-60C8-4263-AD52-911730CF63B6}">
      <dsp:nvSpPr>
        <dsp:cNvPr id="0" name=""/>
        <dsp:cNvSpPr/>
      </dsp:nvSpPr>
      <dsp:spPr>
        <a:xfrm>
          <a:off x="1563520" y="1361912"/>
          <a:ext cx="509319" cy="1122363"/>
        </a:xfrm>
        <a:custGeom>
          <a:avLst/>
          <a:gdLst/>
          <a:ahLst/>
          <a:cxnLst/>
          <a:rect l="0" t="0" r="0" b="0"/>
          <a:pathLst>
            <a:path>
              <a:moveTo>
                <a:pt x="0" y="1122363"/>
              </a:moveTo>
              <a:lnTo>
                <a:pt x="254659" y="1122363"/>
              </a:lnTo>
              <a:lnTo>
                <a:pt x="254659" y="0"/>
              </a:lnTo>
              <a:lnTo>
                <a:pt x="50931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87366" y="1892281"/>
        <a:ext cx="61626" cy="61626"/>
      </dsp:txXfrm>
    </dsp:sp>
    <dsp:sp modelId="{DA2DBDC5-81D9-4E54-8B2D-FDA5AE30907F}">
      <dsp:nvSpPr>
        <dsp:cNvPr id="0" name=""/>
        <dsp:cNvSpPr/>
      </dsp:nvSpPr>
      <dsp:spPr>
        <a:xfrm>
          <a:off x="1563520" y="391410"/>
          <a:ext cx="509319" cy="2092865"/>
        </a:xfrm>
        <a:custGeom>
          <a:avLst/>
          <a:gdLst/>
          <a:ahLst/>
          <a:cxnLst/>
          <a:rect l="0" t="0" r="0" b="0"/>
          <a:pathLst>
            <a:path>
              <a:moveTo>
                <a:pt x="0" y="2092865"/>
              </a:moveTo>
              <a:lnTo>
                <a:pt x="254659" y="2092865"/>
              </a:lnTo>
              <a:lnTo>
                <a:pt x="254659" y="0"/>
              </a:lnTo>
              <a:lnTo>
                <a:pt x="50931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764331" y="1383994"/>
        <a:ext cx="107697" cy="107697"/>
      </dsp:txXfrm>
    </dsp:sp>
    <dsp:sp modelId="{7353E41B-6226-4F35-B53F-CD139F2C9836}">
      <dsp:nvSpPr>
        <dsp:cNvPr id="0" name=""/>
        <dsp:cNvSpPr/>
      </dsp:nvSpPr>
      <dsp:spPr>
        <a:xfrm rot="16200000">
          <a:off x="-867844" y="2096074"/>
          <a:ext cx="4086327" cy="7764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 Программа «Интеллект»</a:t>
          </a:r>
          <a:endParaRPr lang="ru-RU" sz="2600" kern="1200" dirty="0"/>
        </a:p>
      </dsp:txBody>
      <dsp:txXfrm>
        <a:off x="-829943" y="2133975"/>
        <a:ext cx="4010525" cy="700600"/>
      </dsp:txXfrm>
    </dsp:sp>
    <dsp:sp modelId="{8E6B694D-2A1B-46EE-AAB1-E290DF3BBD6C}">
      <dsp:nvSpPr>
        <dsp:cNvPr id="0" name=""/>
        <dsp:cNvSpPr/>
      </dsp:nvSpPr>
      <dsp:spPr>
        <a:xfrm>
          <a:off x="2072839" y="3209"/>
          <a:ext cx="3381374" cy="776402"/>
        </a:xfrm>
        <a:prstGeom prst="parallelogram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Научное общество «Фрактал»</a:t>
          </a:r>
          <a:endParaRPr lang="ru-RU" sz="2000" kern="1200" dirty="0"/>
        </a:p>
      </dsp:txBody>
      <dsp:txXfrm>
        <a:off x="2435495" y="86479"/>
        <a:ext cx="2656062" cy="609862"/>
      </dsp:txXfrm>
    </dsp:sp>
    <dsp:sp modelId="{F4AACB56-4939-44B7-BFE2-6179E8073E1E}">
      <dsp:nvSpPr>
        <dsp:cNvPr id="0" name=""/>
        <dsp:cNvSpPr/>
      </dsp:nvSpPr>
      <dsp:spPr>
        <a:xfrm>
          <a:off x="2072839" y="973711"/>
          <a:ext cx="3540842" cy="776402"/>
        </a:xfrm>
        <a:prstGeom prst="parallelogram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Научно-практические  конференции</a:t>
          </a:r>
          <a:endParaRPr lang="ru-RU" sz="2000" kern="1200" dirty="0"/>
        </a:p>
      </dsp:txBody>
      <dsp:txXfrm>
        <a:off x="2448784" y="1056145"/>
        <a:ext cx="2788952" cy="611534"/>
      </dsp:txXfrm>
    </dsp:sp>
    <dsp:sp modelId="{644FA757-53AD-48D8-8145-CA29114A595A}">
      <dsp:nvSpPr>
        <dsp:cNvPr id="0" name=""/>
        <dsp:cNvSpPr/>
      </dsp:nvSpPr>
      <dsp:spPr>
        <a:xfrm>
          <a:off x="2072839" y="1944214"/>
          <a:ext cx="3295120" cy="1080122"/>
        </a:xfrm>
        <a:prstGeom prst="parallelogram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Предметные олимпиады и интеллектуальные марафоны</a:t>
          </a:r>
          <a:endParaRPr lang="ru-RU" sz="1800" kern="1200" dirty="0"/>
        </a:p>
      </dsp:txBody>
      <dsp:txXfrm>
        <a:off x="2459945" y="2071105"/>
        <a:ext cx="2520908" cy="826340"/>
      </dsp:txXfrm>
    </dsp:sp>
    <dsp:sp modelId="{0C65583F-F069-4C6F-9C40-C6BB9EE02B58}">
      <dsp:nvSpPr>
        <dsp:cNvPr id="0" name=""/>
        <dsp:cNvSpPr/>
      </dsp:nvSpPr>
      <dsp:spPr>
        <a:xfrm>
          <a:off x="2072839" y="3218438"/>
          <a:ext cx="3295120" cy="776402"/>
        </a:xfrm>
        <a:prstGeom prst="parallelogram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Интеллектуальные игры (в том числе международные)</a:t>
          </a:r>
          <a:endParaRPr lang="ru-RU" sz="1800" kern="1200" dirty="0"/>
        </a:p>
      </dsp:txBody>
      <dsp:txXfrm>
        <a:off x="2428308" y="3302194"/>
        <a:ext cx="2584182" cy="608890"/>
      </dsp:txXfrm>
    </dsp:sp>
    <dsp:sp modelId="{3F234DFB-E578-4695-9DF0-BDE9429C34FD}">
      <dsp:nvSpPr>
        <dsp:cNvPr id="0" name=""/>
        <dsp:cNvSpPr/>
      </dsp:nvSpPr>
      <dsp:spPr>
        <a:xfrm>
          <a:off x="2072839" y="4188940"/>
          <a:ext cx="3295120" cy="776402"/>
        </a:xfrm>
        <a:prstGeom prst="parallelogram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Летний лагерь, профильные площадки</a:t>
          </a:r>
          <a:endParaRPr lang="ru-RU" sz="1800" kern="1200" dirty="0"/>
        </a:p>
      </dsp:txBody>
      <dsp:txXfrm>
        <a:off x="2428308" y="4272696"/>
        <a:ext cx="2584182" cy="608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376E-790D-4CAC-AA2F-A295E19F8CE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76DB-606C-410D-B3A5-AE5CA27E7B0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376E-790D-4CAC-AA2F-A295E19F8CE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76DB-606C-410D-B3A5-AE5CA27E7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376E-790D-4CAC-AA2F-A295E19F8CE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76DB-606C-410D-B3A5-AE5CA27E7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376E-790D-4CAC-AA2F-A295E19F8CE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76DB-606C-410D-B3A5-AE5CA27E7B0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376E-790D-4CAC-AA2F-A295E19F8CE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76DB-606C-410D-B3A5-AE5CA27E7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376E-790D-4CAC-AA2F-A295E19F8CE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76DB-606C-410D-B3A5-AE5CA27E7B0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376E-790D-4CAC-AA2F-A295E19F8CE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76DB-606C-410D-B3A5-AE5CA27E7B0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376E-790D-4CAC-AA2F-A295E19F8CE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76DB-606C-410D-B3A5-AE5CA27E7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376E-790D-4CAC-AA2F-A295E19F8CE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76DB-606C-410D-B3A5-AE5CA27E7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376E-790D-4CAC-AA2F-A295E19F8CE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76DB-606C-410D-B3A5-AE5CA27E7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376E-790D-4CAC-AA2F-A295E19F8CE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76DB-606C-410D-B3A5-AE5CA27E7B0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A79376E-790D-4CAC-AA2F-A295E19F8CE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78D76DB-606C-410D-B3A5-AE5CA27E7B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&#1089;&#1072;&#1084;&#1086;&#1091;&#1087;&#1088;&#1072;&#1074;&#1083;&#1077;&#1085;&#1080;&#1077;.pptx%20&#1086;&#1090;&#1095;&#1077;&#1090;.pptx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581128"/>
            <a:ext cx="3746277" cy="882119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2013-2014 учебный год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75793"/>
            <a:ext cx="6480720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Публичный отчет</a:t>
            </a:r>
            <a:br>
              <a:rPr lang="ru-RU" dirty="0" smtClean="0"/>
            </a:br>
            <a:r>
              <a:rPr lang="ru-RU" dirty="0" smtClean="0"/>
              <a:t>МБОУ АСОШ № 2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68960"/>
            <a:ext cx="3681089" cy="3681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31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376" y="3645024"/>
            <a:ext cx="3024335" cy="30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0504" y="188640"/>
            <a:ext cx="178286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ГИА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188640"/>
            <a:ext cx="3193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 классы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54786470"/>
              </p:ext>
            </p:extLst>
          </p:nvPr>
        </p:nvGraphicFramePr>
        <p:xfrm>
          <a:off x="179512" y="111197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512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6632"/>
            <a:ext cx="49323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251210"/>
              </p:ext>
            </p:extLst>
          </p:nvPr>
        </p:nvGraphicFramePr>
        <p:xfrm>
          <a:off x="683568" y="1052736"/>
          <a:ext cx="8184232" cy="546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4736"/>
                <a:gridCol w="1127113"/>
                <a:gridCol w="1207621"/>
                <a:gridCol w="1127113"/>
                <a:gridCol w="1207621"/>
                <a:gridCol w="118002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2008-2009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2009-2010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2010-2011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2011-2012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2012-2013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Число выпускников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Результаты ЕГЭ (средний тестовый балл)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50,2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58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57,03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55,05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57,4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63,24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70,47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69,04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72,1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71,47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Обществознание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60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65,6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65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69,5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64,8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48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59,6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72,5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60,67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59,6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Биология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56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69,7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61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66,4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61,1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48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52,16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57,1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51,65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61,8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Химия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48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71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54,3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55,9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77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Английский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53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58,5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90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74,6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70,57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География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44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52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54,4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35,5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46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Литература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60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67,3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57,7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74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45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1512167" cy="1514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32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439797"/>
            <a:ext cx="57310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Лучшие результаты ЕГЭ 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12776"/>
            <a:ext cx="8122736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28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Капаклы</a:t>
            </a:r>
            <a:r>
              <a:rPr lang="ru-RU" sz="28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Ирина (русский) – 95б.</a:t>
            </a:r>
          </a:p>
          <a:p>
            <a:pPr algn="just"/>
            <a:r>
              <a:rPr lang="ru-RU" sz="28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Халиман</a:t>
            </a:r>
            <a:r>
              <a:rPr lang="ru-RU" sz="28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Юлия (русский) – 95б.</a:t>
            </a:r>
          </a:p>
          <a:p>
            <a:pPr algn="just"/>
            <a:r>
              <a:rPr lang="ru-RU" sz="2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Бабев</a:t>
            </a: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Осман (физика) – 96б.</a:t>
            </a:r>
          </a:p>
          <a:p>
            <a:pPr algn="just"/>
            <a:r>
              <a:rPr lang="ru-RU" sz="28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Сердюков Андрей (английский) – 93б.</a:t>
            </a:r>
          </a:p>
          <a:p>
            <a:pPr algn="just"/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Щербина Анастасия (химия) – 98б.</a:t>
            </a:r>
          </a:p>
          <a:p>
            <a:pPr algn="just"/>
            <a:r>
              <a:rPr lang="ru-RU" sz="28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Бендер Вячеслав (обществознание) – 91б.</a:t>
            </a:r>
          </a:p>
          <a:p>
            <a:pPr algn="just"/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Морозова Анастасия (обществознание) – 83б.</a:t>
            </a:r>
          </a:p>
          <a:p>
            <a:pPr algn="just"/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Щербина Анастасия (биология) – 82б.</a:t>
            </a:r>
          </a:p>
          <a:p>
            <a:pPr algn="just"/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Остапенко Елена (математика) – 81б.</a:t>
            </a:r>
          </a:p>
          <a:p>
            <a:pPr algn="just"/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Морозова Анастасия (математика) – 81 б.</a:t>
            </a:r>
          </a:p>
          <a:p>
            <a:pPr algn="just"/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155" y="620688"/>
            <a:ext cx="183764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003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0"/>
            <a:ext cx="696697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Мониторинг уровня результативности 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учебной деятельности обучающихся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421637"/>
              </p:ext>
            </p:extLst>
          </p:nvPr>
        </p:nvGraphicFramePr>
        <p:xfrm>
          <a:off x="395535" y="1397000"/>
          <a:ext cx="8424935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1"/>
                <a:gridCol w="1008112"/>
                <a:gridCol w="1080120"/>
                <a:gridCol w="1008112"/>
                <a:gridCol w="1008110"/>
              </a:tblGrid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2009-2010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2010-2011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2011-2012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2012-2013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Кол-во учеников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1191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1211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1242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1216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Отличников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51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50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55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63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Окончили 9 </a:t>
                      </a:r>
                      <a:r>
                        <a:rPr lang="ru-RU" sz="2400" dirty="0" err="1" smtClean="0"/>
                        <a:t>кл</a:t>
                      </a:r>
                      <a:r>
                        <a:rPr lang="ru-RU" sz="2400" dirty="0" smtClean="0"/>
                        <a:t>. с отличием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нет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Окончили 11 </a:t>
                      </a:r>
                      <a:r>
                        <a:rPr lang="ru-RU" sz="2400" dirty="0" err="1" smtClean="0"/>
                        <a:t>кл</a:t>
                      </a:r>
                      <a:r>
                        <a:rPr lang="ru-RU" sz="2400" dirty="0" smtClean="0"/>
                        <a:t>. с медалями «За успехи в учении»: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400" dirty="0" smtClean="0"/>
                        <a:t>Золотой медалью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400" dirty="0" smtClean="0"/>
                        <a:t>Серебряной медалью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Окончивших на «4» и «5»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305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322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333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302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Оставлены на повторное</a:t>
                      </a:r>
                      <a:r>
                        <a:rPr lang="ru-RU" sz="2400" baseline="0" dirty="0" smtClean="0"/>
                        <a:t> обучение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11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52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08351610"/>
              </p:ext>
            </p:extLst>
          </p:nvPr>
        </p:nvGraphicFramePr>
        <p:xfrm>
          <a:off x="179512" y="260648"/>
          <a:ext cx="864096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047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87312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1206500"/>
            <a:ext cx="8656637" cy="565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0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258313" y="638268"/>
            <a:ext cx="7175351" cy="936103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Финансовое обеспечение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03" y="1916832"/>
            <a:ext cx="814497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02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43" y="548680"/>
            <a:ext cx="8276729" cy="582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880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051720" y="224644"/>
            <a:ext cx="7175351" cy="64807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u="sng" dirty="0" smtClean="0">
                <a:solidFill>
                  <a:schemeClr val="accent6">
                    <a:lumMod val="50000"/>
                  </a:schemeClr>
                </a:solidFill>
              </a:rPr>
              <a:t>Программа здоровье</a:t>
            </a:r>
            <a:endParaRPr lang="ru-RU" sz="3600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7651" y="1977430"/>
            <a:ext cx="61605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3200" b="1" dirty="0" smtClean="0">
                <a:solidFill>
                  <a:srgbClr val="C00000"/>
                </a:solidFill>
              </a:rPr>
              <a:t>профилактика </a:t>
            </a:r>
            <a:r>
              <a:rPr lang="ru-RU" sz="3200" b="1" dirty="0">
                <a:solidFill>
                  <a:srgbClr val="C00000"/>
                </a:solidFill>
              </a:rPr>
              <a:t>и оздоровление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endParaRPr lang="ru-RU" sz="3200" b="1" dirty="0" smtClean="0">
              <a:solidFill>
                <a:srgbClr val="C00000"/>
              </a:solidFill>
            </a:endParaRPr>
          </a:p>
          <a:p>
            <a:pPr marL="457200" indent="-457200">
              <a:buFontTx/>
              <a:buChar char="-"/>
            </a:pPr>
            <a:r>
              <a:rPr lang="ru-RU" sz="3200" b="1" dirty="0" smtClean="0">
                <a:solidFill>
                  <a:srgbClr val="C00000"/>
                </a:solidFill>
              </a:rPr>
              <a:t>создание </a:t>
            </a:r>
            <a:r>
              <a:rPr lang="ru-RU" sz="3200" b="1" dirty="0" err="1">
                <a:solidFill>
                  <a:srgbClr val="C00000"/>
                </a:solidFill>
              </a:rPr>
              <a:t>здоровьесберегающей</a:t>
            </a:r>
            <a:r>
              <a:rPr lang="ru-RU" sz="3200" b="1" dirty="0">
                <a:solidFill>
                  <a:srgbClr val="C00000"/>
                </a:solidFill>
              </a:rPr>
              <a:t> образовательной </a:t>
            </a:r>
            <a:r>
              <a:rPr lang="ru-RU" sz="3200" b="1" dirty="0" smtClean="0">
                <a:solidFill>
                  <a:srgbClr val="C00000"/>
                </a:solidFill>
              </a:rPr>
              <a:t>среды</a:t>
            </a:r>
          </a:p>
          <a:p>
            <a:endParaRPr lang="ru-RU" sz="3200" b="1" dirty="0">
              <a:solidFill>
                <a:srgbClr val="C00000"/>
              </a:solidFill>
            </a:endParaRPr>
          </a:p>
          <a:p>
            <a:pPr marL="457200" indent="-457200">
              <a:buFontTx/>
              <a:buChar char="-"/>
            </a:pPr>
            <a:r>
              <a:rPr lang="ru-RU" sz="3200" b="1" dirty="0" smtClean="0">
                <a:solidFill>
                  <a:srgbClr val="C00000"/>
                </a:solidFill>
              </a:rPr>
              <a:t>информационно— 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   консультативная </a:t>
            </a:r>
            <a:r>
              <a:rPr lang="ru-RU" sz="3200" b="1" dirty="0">
                <a:solidFill>
                  <a:srgbClr val="C00000"/>
                </a:solidFill>
              </a:rPr>
              <a:t>работа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447" y="2060848"/>
            <a:ext cx="2385053" cy="1788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2447925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187" y="4725144"/>
            <a:ext cx="2593837" cy="1776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78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8365" y="188641"/>
            <a:ext cx="7175351" cy="115212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Организация воспитательной работы</a:t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916832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	</a:t>
            </a:r>
            <a:r>
              <a:rPr lang="ru-RU" sz="2800" dirty="0"/>
              <a:t>Гражданско-патриотическое воспитание;</a:t>
            </a:r>
          </a:p>
          <a:p>
            <a:r>
              <a:rPr lang="ru-RU" sz="2800" dirty="0"/>
              <a:t>	Нравственное воспитание</a:t>
            </a:r>
          </a:p>
          <a:p>
            <a:r>
              <a:rPr lang="ru-RU" sz="2800" dirty="0"/>
              <a:t>	Спортивно-оздоровительное воспитание; </a:t>
            </a:r>
          </a:p>
          <a:p>
            <a:r>
              <a:rPr lang="ru-RU" sz="2800" dirty="0"/>
              <a:t>	Профилактика совершения правонарушений и  преступлений, наркомании и алкоголизма среди подростков; </a:t>
            </a:r>
          </a:p>
          <a:p>
            <a:r>
              <a:rPr lang="ru-RU" sz="2800" dirty="0"/>
              <a:t>	Создание традиций школы через формирование ежегодных коллективных творческих дел</a:t>
            </a:r>
          </a:p>
        </p:txBody>
      </p:sp>
    </p:spTree>
    <p:extLst>
      <p:ext uri="{BB962C8B-B14F-4D97-AF65-F5344CB8AC3E}">
        <p14:creationId xmlns:p14="http://schemas.microsoft.com/office/powerpoint/2010/main" val="90405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учитель\Desktop\Новая папка (2)\0_7591f_2ae0b070_XL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81" y="908720"/>
            <a:ext cx="2840651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915816" y="146783"/>
            <a:ext cx="6300192" cy="836711"/>
          </a:xfrm>
        </p:spPr>
        <p:txBody>
          <a:bodyPr/>
          <a:lstStyle/>
          <a:p>
            <a:pPr marL="182880" indent="0"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Реализуемые программы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203848" y="1124744"/>
            <a:ext cx="5760640" cy="5184576"/>
          </a:xfrm>
        </p:spPr>
        <p:txBody>
          <a:bodyPr>
            <a:normAutofit fontScale="40000" lnSpcReduction="20000"/>
          </a:bodyPr>
          <a:lstStyle/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5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5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ачального общего, основного общего, среднего (полного) общего образования;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5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рограммы </a:t>
            </a:r>
            <a:r>
              <a:rPr lang="ru-RU" sz="5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начального общего, основного </a:t>
            </a:r>
            <a:r>
              <a:rPr lang="ru-RU" sz="5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образования, разработанные с учетом особенностей психофизического развития и возможности обучающихся (</a:t>
            </a:r>
            <a:r>
              <a:rPr lang="en-US" sz="5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sz="5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вида);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5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5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ополнительные образовательные программы следующей направленности:</a:t>
            </a:r>
          </a:p>
          <a:p>
            <a:pPr marL="1485900" lvl="2" indent="-571500" algn="l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5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физкультурно-спортивной;</a:t>
            </a:r>
          </a:p>
          <a:p>
            <a:pPr marL="1485900" lvl="2" indent="-571500" algn="l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5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научно-технической;</a:t>
            </a:r>
          </a:p>
          <a:p>
            <a:pPr marL="1485900" lvl="2" indent="-571500" algn="l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5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5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удожественно-эстетической;</a:t>
            </a:r>
          </a:p>
          <a:p>
            <a:pPr marL="1485900" lvl="2" indent="-571500" algn="l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5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5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уристическо-краеведческой;</a:t>
            </a:r>
          </a:p>
          <a:p>
            <a:pPr marL="1485900" lvl="2" indent="-571500" algn="l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5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оенно-патриотической; </a:t>
            </a:r>
          </a:p>
          <a:p>
            <a:pPr marL="1485900" lvl="2" indent="-571500">
              <a:lnSpc>
                <a:spcPct val="120000"/>
              </a:lnSpc>
              <a:buFont typeface="Wingdings" pitchFamily="2" charset="2"/>
              <a:buChar char="Ø"/>
            </a:pPr>
            <a:endParaRPr lang="ru-RU" sz="5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485900" lvl="2" indent="-571500">
              <a:lnSpc>
                <a:spcPct val="120000"/>
              </a:lnSpc>
              <a:buFont typeface="Wingdings" pitchFamily="2" charset="2"/>
              <a:buChar char="Ø"/>
            </a:pPr>
            <a:endParaRPr lang="ru-RU" sz="5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2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5"/>
          <a:stretch/>
        </p:blipFill>
        <p:spPr bwMode="auto">
          <a:xfrm>
            <a:off x="539552" y="332656"/>
            <a:ext cx="8230024" cy="461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94116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Социальный статус родителей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0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 smtClean="0"/>
              <a:t>Образовательный уровень родителей</a:t>
            </a:r>
            <a:endParaRPr lang="ru-RU" sz="40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1"/>
          <a:stretch/>
        </p:blipFill>
        <p:spPr bwMode="auto">
          <a:xfrm>
            <a:off x="827584" y="692696"/>
            <a:ext cx="7595499" cy="34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685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48680"/>
            <a:ext cx="8556409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20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50" y="0"/>
            <a:ext cx="92213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36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542032"/>
            <a:ext cx="5966666" cy="242334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Воспитательная работа</a:t>
            </a:r>
            <a:endParaRPr lang="ru-RU" dirty="0"/>
          </a:p>
        </p:txBody>
      </p:sp>
      <p:pic>
        <p:nvPicPr>
          <p:cNvPr id="1026" name="Picture 2" descr="\\Server\обмен на сервере\Прядченко Т.В\Новая папка (2)\8250_m.jpg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769022" cy="4624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8287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C:\Users\учитель\Desktop\Новая папка (2)\da10f1631783.jpg"/>
          <p:cNvPicPr>
            <a:picLocks noGrp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" t="20890" r="4395" b="2402"/>
          <a:stretch/>
        </p:blipFill>
        <p:spPr bwMode="auto">
          <a:xfrm>
            <a:off x="4788024" y="836712"/>
            <a:ext cx="4108002" cy="4121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365104"/>
            <a:ext cx="638353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Одаренные дети в портрете школы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04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учитель\Desktop\Новая папка (2)\ucheniki_w450_h4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00808"/>
            <a:ext cx="2647181" cy="2753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537321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Некоторые направления работы с одаренными детьми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33123313"/>
              </p:ext>
            </p:extLst>
          </p:nvPr>
        </p:nvGraphicFramePr>
        <p:xfrm>
          <a:off x="323528" y="332656"/>
          <a:ext cx="64008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822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16632"/>
            <a:ext cx="5966666" cy="2423346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dirty="0"/>
              <a:t>Участие в олимпиадах и конкурсах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11560" y="2060848"/>
            <a:ext cx="3312368" cy="3096344"/>
          </a:xfrm>
        </p:spPr>
        <p:txBody>
          <a:bodyPr/>
          <a:lstStyle/>
          <a:p>
            <a:pPr algn="l"/>
            <a:r>
              <a:rPr lang="ru-RU" b="1" i="1" dirty="0" smtClean="0"/>
              <a:t>Муниципальный уровень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/>
              <a:t>Участников - 140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/>
              <a:t>Победителей - 21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/>
              <a:t>Призеров – 27</a:t>
            </a:r>
          </a:p>
          <a:p>
            <a:pPr algn="l"/>
            <a:r>
              <a:rPr lang="ru-RU" dirty="0" smtClean="0"/>
              <a:t>Семь обучающихся -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многократные</a:t>
            </a:r>
            <a:r>
              <a:rPr lang="ru-RU" dirty="0" smtClean="0"/>
              <a:t> призеры, Зинченко Александр –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восьмикратно</a:t>
            </a:r>
            <a:r>
              <a:rPr lang="ru-RU" dirty="0" smtClean="0"/>
              <a:t>!</a:t>
            </a: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5004048" y="2060848"/>
            <a:ext cx="3312368" cy="4320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2060848"/>
            <a:ext cx="2790056" cy="2546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000" b="1" i="1" dirty="0">
                <a:solidFill>
                  <a:srgbClr val="212745"/>
                </a:solidFill>
              </a:rPr>
              <a:t>Региональный уровень</a:t>
            </a:r>
          </a:p>
          <a:p>
            <a:pPr marL="342900" lvl="0" indent="-3429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itchFamily="34" charset="0"/>
              <a:buChar char="•"/>
            </a:pPr>
            <a:r>
              <a:rPr lang="ru-RU" sz="2000" dirty="0">
                <a:solidFill>
                  <a:srgbClr val="212745"/>
                </a:solidFill>
              </a:rPr>
              <a:t>Участников </a:t>
            </a:r>
            <a:r>
              <a:rPr lang="ru-RU" sz="2000" dirty="0" smtClean="0">
                <a:solidFill>
                  <a:srgbClr val="212745"/>
                </a:solidFill>
              </a:rPr>
              <a:t>- 32 </a:t>
            </a:r>
            <a:endParaRPr lang="ru-RU" sz="2000" dirty="0">
              <a:solidFill>
                <a:srgbClr val="212745"/>
              </a:solidFill>
            </a:endParaRPr>
          </a:p>
          <a:p>
            <a:pPr marL="342900" lvl="0" indent="-3429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itchFamily="34" charset="0"/>
              <a:buChar char="•"/>
            </a:pPr>
            <a:r>
              <a:rPr lang="ru-RU" sz="2000" dirty="0">
                <a:solidFill>
                  <a:srgbClr val="212745"/>
                </a:solidFill>
              </a:rPr>
              <a:t>Призеров </a:t>
            </a:r>
            <a:r>
              <a:rPr lang="ru-RU" sz="2000" dirty="0" smtClean="0">
                <a:solidFill>
                  <a:srgbClr val="212745"/>
                </a:solidFill>
              </a:rPr>
              <a:t>– 9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000" dirty="0" smtClean="0"/>
              <a:t>Зинченко Александр стал призером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трижды</a:t>
            </a:r>
            <a:r>
              <a:rPr lang="ru-RU" sz="2000" dirty="0" smtClean="0"/>
              <a:t>!</a:t>
            </a:r>
            <a:endParaRPr lang="ru-RU" sz="2000" dirty="0">
              <a:solidFill>
                <a:srgbClr val="212745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5301208"/>
            <a:ext cx="6390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Зинченко Александр </a:t>
            </a:r>
            <a:r>
              <a:rPr lang="ru-RU" sz="2000" dirty="0" smtClean="0"/>
              <a:t>– участник всероссийского этапа олимпиады по географии, лучший в команде Ростовской области</a:t>
            </a:r>
            <a:endParaRPr lang="ru-RU" sz="2000" dirty="0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82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11560" y="2924944"/>
            <a:ext cx="5040560" cy="331236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</a:rPr>
              <a:t>Международные интеллектуальные конкурсы-игры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Золотое руно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British bulldog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Кенгуру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Русский медвежонок»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16149" y="836712"/>
            <a:ext cx="5688632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 smtClean="0"/>
              <a:t>1457 участников</a:t>
            </a:r>
            <a:br>
              <a:rPr lang="ru-RU" sz="4400" dirty="0" smtClean="0"/>
            </a:br>
            <a:r>
              <a:rPr lang="ru-RU" sz="4400" dirty="0" smtClean="0"/>
              <a:t>71 призовое место</a:t>
            </a:r>
            <a:endParaRPr lang="ru-RU" sz="4400" dirty="0"/>
          </a:p>
        </p:txBody>
      </p:sp>
      <p:pic>
        <p:nvPicPr>
          <p:cNvPr id="2050" name="Picture 2" descr="C:\Users\учитель\Desktop\Новая папка (2)\знания_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92696"/>
            <a:ext cx="2841104" cy="4272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86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331640" y="188640"/>
            <a:ext cx="7310794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/>
              <a:t>Достижения НОО «Фрактал»</a:t>
            </a:r>
            <a:endParaRPr lang="ru-RU" sz="36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242096"/>
              </p:ext>
            </p:extLst>
          </p:nvPr>
        </p:nvGraphicFramePr>
        <p:xfrm>
          <a:off x="539553" y="1268758"/>
          <a:ext cx="8327711" cy="5277180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1512168"/>
                <a:gridCol w="2016224"/>
                <a:gridCol w="3600399"/>
                <a:gridCol w="1198920"/>
              </a:tblGrid>
              <a:tr h="5643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Ф.И.О.</a:t>
                      </a:r>
                      <a:endParaRPr lang="ru-RU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0" marR="352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 работы</a:t>
                      </a:r>
                      <a:endParaRPr lang="ru-RU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0" marR="352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   конференции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(уровень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0" marR="352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Результат</a:t>
                      </a:r>
                      <a:endParaRPr lang="ru-RU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0" marR="352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63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Ким Олег,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Лионский </a:t>
                      </a:r>
                      <a:r>
                        <a:rPr lang="ru-RU" sz="1400" dirty="0" smtClean="0">
                          <a:effectLst/>
                        </a:rPr>
                        <a:t>Денис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</a:t>
                      </a:r>
                      <a:r>
                        <a:rPr lang="ru-RU" sz="1400" dirty="0" smtClean="0">
                          <a:effectLst/>
                        </a:rPr>
                        <a:t> «А»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11 «В»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0" marR="352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«</a:t>
                      </a:r>
                      <a:r>
                        <a:rPr lang="en-US" sz="1400" dirty="0">
                          <a:effectLst/>
                        </a:rPr>
                        <a:t>LEGO </a:t>
                      </a:r>
                      <a:r>
                        <a:rPr lang="ru-RU" sz="1400" dirty="0">
                          <a:effectLst/>
                        </a:rPr>
                        <a:t>и  МЧС»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Конструктативный</a:t>
                      </a:r>
                      <a:r>
                        <a:rPr lang="ru-RU" sz="1400" dirty="0">
                          <a:effectLst/>
                        </a:rPr>
                        <a:t> проект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0" marR="352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IV</a:t>
                      </a:r>
                      <a:r>
                        <a:rPr lang="ru-RU" sz="1400" dirty="0">
                          <a:effectLst/>
                        </a:rPr>
                        <a:t> научно-практическая конференция  </a:t>
                      </a:r>
                      <a:r>
                        <a:rPr lang="ru-RU" sz="1400" dirty="0" smtClean="0">
                          <a:effectLst/>
                        </a:rPr>
                        <a:t>ДГТУ</a:t>
                      </a:r>
                      <a:r>
                        <a:rPr lang="ru-RU" sz="1400" baseline="0" dirty="0" smtClean="0">
                          <a:effectLst/>
                        </a:rPr>
                        <a:t> - </a:t>
                      </a:r>
                      <a:r>
                        <a:rPr lang="ru-RU" sz="1400" dirty="0" smtClean="0">
                          <a:effectLst/>
                        </a:rPr>
                        <a:t>Конкурс </a:t>
                      </a:r>
                      <a:r>
                        <a:rPr lang="ru-RU" sz="1400" dirty="0">
                          <a:effectLst/>
                        </a:rPr>
                        <a:t>на лучший школьный исследовательский проект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«Я моделирую будущее: технологии, решения, проекты»    </a:t>
                      </a:r>
                      <a:endParaRPr lang="ru-RU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0" marR="352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</a:t>
                      </a:r>
                      <a:r>
                        <a:rPr lang="en-US" sz="1400" dirty="0">
                          <a:effectLst/>
                        </a:rPr>
                        <a:t>I</a:t>
                      </a:r>
                      <a:r>
                        <a:rPr lang="ru-RU" sz="1400" dirty="0">
                          <a:effectLst/>
                        </a:rPr>
                        <a:t> место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Медаль, диплом</a:t>
                      </a:r>
                      <a:endParaRPr lang="ru-RU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0" marR="352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322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Остапенко </a:t>
                      </a:r>
                      <a:r>
                        <a:rPr lang="ru-RU" sz="1400" dirty="0" smtClean="0">
                          <a:effectLst/>
                        </a:rPr>
                        <a:t>Елена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11 «В»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0" marR="352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Парадоксы «сурового» учения Лукреция Кара.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Научно-исследовательский проект</a:t>
                      </a:r>
                      <a:endParaRPr lang="ru-RU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0" marR="352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Всероссийский фестиваль исследовательских и творческих работ </a:t>
                      </a:r>
                      <a:r>
                        <a:rPr lang="ru-RU" sz="1400" dirty="0" smtClean="0">
                          <a:effectLst/>
                        </a:rPr>
                        <a:t>учащихся </a:t>
                      </a:r>
                      <a:r>
                        <a:rPr lang="ru-RU" sz="1400" dirty="0">
                          <a:effectLst/>
                        </a:rPr>
                        <a:t>«Портфолио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ru-RU" sz="14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IV</a:t>
                      </a:r>
                      <a:r>
                        <a:rPr lang="ru-RU" sz="1400" dirty="0" smtClean="0">
                          <a:effectLst/>
                        </a:rPr>
                        <a:t> научно-практическая конференция  ДГТУ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Конкурс на лучший школьный исследовательский проект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«Я моделирую будущее: технологии, решения, проекты»    </a:t>
                      </a:r>
                      <a:endParaRPr lang="ru-RU" sz="1400" b="1" i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220" marR="352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Сертификат участника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0" marR="352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167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effectLst/>
                        </a:rPr>
                        <a:t>Фатун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Виктория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11 «В»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0" marR="352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«Венеция – жемчужина Адриатики»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Творческая работа</a:t>
                      </a:r>
                      <a:endParaRPr lang="ru-RU" sz="14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0" marR="352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IV</a:t>
                      </a:r>
                      <a:r>
                        <a:rPr lang="ru-RU" sz="1400" dirty="0">
                          <a:effectLst/>
                        </a:rPr>
                        <a:t> научно-практическая конференция  ДГТУ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Конкурс на лучший школьный исследовательский проект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«Я моделирую будущее: технологии, решения, проекты»    </a:t>
                      </a:r>
                      <a:endParaRPr lang="ru-RU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0" marR="352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Сертификат участника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0" marR="352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835249" cy="1835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39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8339" y="1484784"/>
            <a:ext cx="7382681" cy="882119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Количество обучающихся – </a:t>
            </a:r>
          </a:p>
          <a:p>
            <a:pPr algn="ctr"/>
            <a:r>
              <a:rPr lang="ru-RU" sz="3600" b="1" dirty="0" smtClean="0"/>
              <a:t>1224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6984776" cy="122413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Количественный состав обучающихся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учитель\Desktop\Новая папка (2)\знания_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92696"/>
            <a:ext cx="2841104" cy="4272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179" y="2708920"/>
            <a:ext cx="3168352" cy="10801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I  - 498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уч-ся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3777581"/>
            <a:ext cx="3168352" cy="10801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II – 607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уч-ся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09508"/>
            <a:ext cx="31877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907078" y="5065601"/>
            <a:ext cx="28055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III – 119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уч-ся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5780782"/>
            <a:ext cx="9115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Средняя наполняемость классов – 24 чел.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3553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8365" y="188641"/>
            <a:ext cx="8164115" cy="72008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Особенности учебного плана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1196752"/>
            <a:ext cx="3168352" cy="9361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75566"/>
            <a:ext cx="31829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418246" y="1331031"/>
            <a:ext cx="14109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ФГОС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61220"/>
            <a:ext cx="31829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31829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508104" y="1331030"/>
            <a:ext cx="25875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БУП - 2004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950999" y="2126410"/>
            <a:ext cx="360041" cy="1334809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355" y="2106132"/>
            <a:ext cx="414337" cy="135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116880" y="3616685"/>
            <a:ext cx="20136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– 2 </a:t>
            </a:r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59588" y="3605684"/>
            <a:ext cx="22846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– 11 </a:t>
            </a:r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550" y="4458271"/>
            <a:ext cx="2189214" cy="210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52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5496" y="188641"/>
            <a:ext cx="9108503" cy="129614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Профильное обучение в 10 – 11 классах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382528"/>
            <a:ext cx="80648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Элективные и учебные курсы</a:t>
            </a:r>
          </a:p>
          <a:p>
            <a:pPr marL="457200" indent="-457200" algn="ctr">
              <a:buFont typeface="Wingdings" pitchFamily="2" charset="2"/>
              <a:buChar char="v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Центр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довузовской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подготовки </a:t>
            </a:r>
          </a:p>
          <a:p>
            <a:pPr marL="457200" indent="-457200" algn="ctr">
              <a:buFont typeface="Wingdings" pitchFamily="2" charset="2"/>
              <a:buChar char="v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(экономический ф-т РГУ ЮФУ)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015" y="3279837"/>
            <a:ext cx="913198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Продолжение обучения по выбранным профилям: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Социально-экономический – 26%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Информационно-технический – 47%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Юридический, медицинский – 3%</a:t>
            </a:r>
            <a:endParaRPr lang="ru-RU" sz="2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358232"/>
            <a:ext cx="1356742" cy="192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581" y="4005064"/>
            <a:ext cx="927100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127634"/>
            <a:ext cx="944563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16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79513" y="188641"/>
            <a:ext cx="8856984" cy="108012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Формирование единого информационного пространства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85874"/>
            <a:ext cx="1224136" cy="176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051455"/>
            <a:ext cx="34419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100% обеспечение </a:t>
            </a:r>
          </a:p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бесплатными учебниками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215" y="1347408"/>
            <a:ext cx="14287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04076" y="2310173"/>
            <a:ext cx="237597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111 компьютеров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19" y="3861048"/>
            <a:ext cx="19240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243670"/>
            <a:ext cx="30348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передвижных</a:t>
            </a:r>
          </a:p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компьютерных класса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998" y="836712"/>
            <a:ext cx="1173313" cy="11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64088" y="2003223"/>
            <a:ext cx="2129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 поворотных </a:t>
            </a:r>
          </a:p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планшетников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684" y="2711109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851920" y="4139859"/>
            <a:ext cx="20008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32 рабочих </a:t>
            </a:r>
          </a:p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места учителя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845801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267619" y="5229200"/>
            <a:ext cx="38763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Использование электронных </a:t>
            </a:r>
          </a:p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 контроля и </a:t>
            </a:r>
          </a:p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оценки достижений </a:t>
            </a:r>
          </a:p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обучающихся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747381"/>
            <a:ext cx="1463483" cy="121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123" y="4883238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470260" y="6198696"/>
            <a:ext cx="17107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Скоростной </a:t>
            </a:r>
          </a:p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интернет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760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8365" y="188641"/>
            <a:ext cx="7175351" cy="79208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Кадровый потенциал школы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024038430"/>
              </p:ext>
            </p:extLst>
          </p:nvPr>
        </p:nvGraphicFramePr>
        <p:xfrm>
          <a:off x="1475656" y="141277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200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8365" y="188641"/>
            <a:ext cx="7876083" cy="108012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Заслуженные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учителя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Российской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Федерации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10053"/>
            <a:ext cx="2135634" cy="320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99318"/>
            <a:ext cx="2232248" cy="322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10927"/>
            <a:ext cx="2146784" cy="322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116" y="4734972"/>
            <a:ext cx="32896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Прядченко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Татьяна Васильевна</a:t>
            </a:r>
          </a:p>
          <a:p>
            <a:pPr algn="ctr"/>
            <a:r>
              <a:rPr lang="ru-RU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ам.директора</a:t>
            </a:r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 УВР, </a:t>
            </a:r>
          </a:p>
          <a:p>
            <a:pPr algn="ctr"/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английского языка</a:t>
            </a:r>
            <a:endParaRPr lang="ru-RU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29509" y="4734972"/>
            <a:ext cx="2501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Нартова </a:t>
            </a:r>
          </a:p>
          <a:p>
            <a:pPr algn="ctr"/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Галина Михайловна,</a:t>
            </a:r>
          </a:p>
          <a:p>
            <a:pPr algn="ctr"/>
            <a:r>
              <a:rPr lang="ru-RU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читель математики</a:t>
            </a:r>
            <a:endParaRPr lang="ru-RU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38663" y="4754008"/>
            <a:ext cx="31053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Демьяненко </a:t>
            </a:r>
          </a:p>
          <a:p>
            <a:pPr algn="ctr"/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Александр Васильевич, </a:t>
            </a:r>
          </a:p>
          <a:p>
            <a:pPr algn="ctr"/>
            <a:r>
              <a:rPr lang="ru-RU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педагог дополнительного</a:t>
            </a:r>
          </a:p>
          <a:p>
            <a:pPr algn="ctr"/>
            <a:r>
              <a:rPr lang="ru-RU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образования</a:t>
            </a:r>
            <a:endParaRPr lang="ru-RU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015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0"/>
            <a:ext cx="4248472" cy="112474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Образование учителей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85116228"/>
              </p:ext>
            </p:extLst>
          </p:nvPr>
        </p:nvGraphicFramePr>
        <p:xfrm>
          <a:off x="323528" y="1196752"/>
          <a:ext cx="388843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156176" y="105077"/>
            <a:ext cx="22878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Стаж </a:t>
            </a:r>
          </a:p>
          <a:p>
            <a:pPr algn="ctr"/>
            <a:r>
              <a:rPr lang="ru-RU" sz="36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учителей</a:t>
            </a:r>
            <a:endParaRPr lang="ru-RU" sz="36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048060174"/>
              </p:ext>
            </p:extLst>
          </p:nvPr>
        </p:nvGraphicFramePr>
        <p:xfrm>
          <a:off x="5508104" y="1305406"/>
          <a:ext cx="3192016" cy="428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355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335</TotalTime>
  <Words>751</Words>
  <Application>Microsoft Office PowerPoint</Application>
  <PresentationFormat>Экран (4:3)</PresentationFormat>
  <Paragraphs>287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Воздушный поток</vt:lpstr>
      <vt:lpstr>Публичный отчет МБОУ АСОШ № 2</vt:lpstr>
      <vt:lpstr>Реализуемые программы</vt:lpstr>
      <vt:lpstr>Количественный состав обучающихся</vt:lpstr>
      <vt:lpstr>Особенности учебного плана</vt:lpstr>
      <vt:lpstr>Профильное обучение в 10 – 11 классах</vt:lpstr>
      <vt:lpstr>Формирование единого информационного пространства</vt:lpstr>
      <vt:lpstr>Кадровый потенциал школы</vt:lpstr>
      <vt:lpstr>Заслуженные учителя  Российской Федерации</vt:lpstr>
      <vt:lpstr>Образование учителей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Финансовое обеспечение</vt:lpstr>
      <vt:lpstr>Презентация PowerPoint</vt:lpstr>
      <vt:lpstr>Программа здоровье</vt:lpstr>
      <vt:lpstr>Организация воспитательной работы </vt:lpstr>
      <vt:lpstr>Социальный статус родителей</vt:lpstr>
      <vt:lpstr>Образовательный уровень родителей</vt:lpstr>
      <vt:lpstr>Презентация PowerPoint</vt:lpstr>
      <vt:lpstr>Презентация PowerPoint</vt:lpstr>
      <vt:lpstr>Воспитательная работа</vt:lpstr>
      <vt:lpstr>Одаренные дети в портрете школы </vt:lpstr>
      <vt:lpstr>Некоторые направления работы с одаренными детьми</vt:lpstr>
      <vt:lpstr>Участие в олимпиадах и конкурсах </vt:lpstr>
      <vt:lpstr>1457 участников 71 призовое место</vt:lpstr>
      <vt:lpstr>Достижения НОО «Фрактал»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28</cp:revision>
  <dcterms:created xsi:type="dcterms:W3CDTF">2013-10-11T05:21:29Z</dcterms:created>
  <dcterms:modified xsi:type="dcterms:W3CDTF">2013-10-11T13:45:16Z</dcterms:modified>
</cp:coreProperties>
</file>