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1" r:id="rId3"/>
    <p:sldId id="273" r:id="rId4"/>
    <p:sldId id="270" r:id="rId5"/>
    <p:sldId id="261" r:id="rId6"/>
    <p:sldId id="274" r:id="rId7"/>
    <p:sldId id="260" r:id="rId8"/>
    <p:sldId id="257" r:id="rId9"/>
    <p:sldId id="259" r:id="rId10"/>
    <p:sldId id="264" r:id="rId11"/>
    <p:sldId id="268" r:id="rId12"/>
    <p:sldId id="258" r:id="rId13"/>
    <p:sldId id="275" r:id="rId14"/>
    <p:sldId id="27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396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41A7C-7B39-47B2-AA90-343504BAEBB1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90653-B1A5-42CA-AF9A-B4782E25345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9142-D973-4BA4-A645-BC645F781A43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DBA2-1BAB-4418-AE7B-0FBF42868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9142-D973-4BA4-A645-BC645F781A43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DBA2-1BAB-4418-AE7B-0FBF42868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9142-D973-4BA4-A645-BC645F781A43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DBA2-1BAB-4418-AE7B-0FBF42868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9142-D973-4BA4-A645-BC645F781A43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DBA2-1BAB-4418-AE7B-0FBF42868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9142-D973-4BA4-A645-BC645F781A43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DBA2-1BAB-4418-AE7B-0FBF42868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9142-D973-4BA4-A645-BC645F781A43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DBA2-1BAB-4418-AE7B-0FBF42868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9142-D973-4BA4-A645-BC645F781A43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DBA2-1BAB-4418-AE7B-0FBF42868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9142-D973-4BA4-A645-BC645F781A43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DBA2-1BAB-4418-AE7B-0FBF42868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9142-D973-4BA4-A645-BC645F781A43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DBA2-1BAB-4418-AE7B-0FBF42868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9142-D973-4BA4-A645-BC645F781A43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DBA2-1BAB-4418-AE7B-0FBF42868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9142-D973-4BA4-A645-BC645F781A43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DBA2-1BAB-4418-AE7B-0FBF42868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F9142-D973-4BA4-A645-BC645F781A43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5DBA2-1BAB-4418-AE7B-0FBF42868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g-fotki.yandex.ru/get/3102/alenabazenova.3/0_19e97_c4e8f8a4_XL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g-fotki.yandex.ru/get/3102/alenabazenova.3/0_19e97_c4e8f8a4_X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285883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Урок русского языка 8 класс</a:t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(по программе С.И. Львовой)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85926"/>
            <a:ext cx="6400800" cy="4857784"/>
          </a:xfrm>
        </p:spPr>
        <p:txBody>
          <a:bodyPr>
            <a:normAutofit fontScale="62500" lnSpcReduction="20000"/>
          </a:bodyPr>
          <a:lstStyle/>
          <a:p>
            <a:r>
              <a:rPr lang="ru-RU" sz="5200" b="1" i="1" dirty="0" smtClean="0">
                <a:solidFill>
                  <a:srgbClr val="C00000"/>
                </a:solidFill>
              </a:rPr>
              <a:t>В чём богатство и красота русского синтаксиса?</a:t>
            </a:r>
          </a:p>
          <a:p>
            <a:r>
              <a:rPr lang="ru-RU" sz="5200" b="1" i="1" dirty="0" smtClean="0">
                <a:solidFill>
                  <a:srgbClr val="C00000"/>
                </a:solidFill>
              </a:rPr>
              <a:t>(</a:t>
            </a:r>
            <a:r>
              <a:rPr lang="ru-RU" sz="4000" b="1" i="1" dirty="0" smtClean="0">
                <a:solidFill>
                  <a:srgbClr val="C00000"/>
                </a:solidFill>
              </a:rPr>
              <a:t>конструкции со значением сравнения)</a:t>
            </a:r>
          </a:p>
          <a:p>
            <a:endParaRPr lang="ru-RU" b="1" i="1" dirty="0" smtClean="0"/>
          </a:p>
          <a:p>
            <a:r>
              <a:rPr lang="ru-RU" b="1" i="1" dirty="0" smtClean="0"/>
              <a:t>(проблемная технология)</a:t>
            </a:r>
          </a:p>
          <a:p>
            <a:endParaRPr lang="ru-RU" b="1" i="1" dirty="0"/>
          </a:p>
          <a:p>
            <a:endParaRPr lang="ru-RU" b="1" i="1" dirty="0" smtClean="0"/>
          </a:p>
          <a:p>
            <a:pPr algn="r"/>
            <a:endParaRPr lang="ru-RU" sz="24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Учитель </a:t>
            </a:r>
          </a:p>
          <a:p>
            <a:pPr algn="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 Поспелова </a:t>
            </a:r>
          </a:p>
          <a:p>
            <a:pPr algn="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Валентина </a:t>
            </a:r>
          </a:p>
          <a:p>
            <a:pPr algn="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Викторовна</a:t>
            </a:r>
          </a:p>
          <a:p>
            <a:pPr algn="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МБОУ АСОШ №2</a:t>
            </a:r>
          </a:p>
          <a:p>
            <a:pPr algn="r"/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г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ород Аксай</a:t>
            </a:r>
          </a:p>
          <a:p>
            <a:pPr algn="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Ростовская область</a:t>
            </a:r>
            <a:endParaRPr lang="ru-RU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Рисунок 3" descr="SAM_004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57290" y="4469315"/>
            <a:ext cx="3357586" cy="18886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lnSpcReduction="1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ОТРИЦА´ТЕЛЬНОЕ СРАВНЕ´НИЕ</a:t>
            </a:r>
            <a:r>
              <a:rPr lang="ru-RU" i="1" dirty="0" smtClean="0">
                <a:solidFill>
                  <a:srgbClr val="FF0000"/>
                </a:solidFill>
              </a:rPr>
              <a:t> — особая форма образного сравнения, в котором дается не сопоставление одного предмета с другим, как это делается во всяком прямом сравнении, а противопоставление одного предмета другому. 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Отрицательное  сравнение </a:t>
            </a:r>
            <a:r>
              <a:rPr lang="ru-RU" i="1" dirty="0" smtClean="0">
                <a:solidFill>
                  <a:srgbClr val="002060"/>
                </a:solidFill>
              </a:rPr>
              <a:t>— любимый стилистический прием в русской народной поэзии, например:</a:t>
            </a:r>
          </a:p>
          <a:p>
            <a:pPr algn="r">
              <a:buNone/>
            </a:pPr>
            <a:r>
              <a:rPr lang="ru-RU" sz="2600" dirty="0" smtClean="0"/>
              <a:t>Поэтический словарь. — М.: Советская Энциклопедия Квятковский А. П., </a:t>
            </a:r>
            <a:r>
              <a:rPr lang="ru-RU" sz="2600" dirty="0" err="1" smtClean="0"/>
              <a:t>науч</a:t>
            </a:r>
            <a:r>
              <a:rPr lang="ru-RU" sz="2600" dirty="0" smtClean="0"/>
              <a:t>. ред. И. </a:t>
            </a:r>
            <a:r>
              <a:rPr lang="ru-RU" sz="2600" dirty="0" err="1" smtClean="0"/>
              <a:t>Роднянская</a:t>
            </a:r>
            <a:r>
              <a:rPr lang="ru-RU" sz="2600" dirty="0" smtClean="0"/>
              <a:t> 1966 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3357586" cy="164307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i="1" dirty="0" smtClean="0">
                <a:solidFill>
                  <a:srgbClr val="0070C0"/>
                </a:solidFill>
              </a:rPr>
              <a:t>Сергей </a:t>
            </a:r>
            <a:br>
              <a:rPr lang="ru-RU" sz="2400" i="1" dirty="0" smtClean="0">
                <a:solidFill>
                  <a:srgbClr val="0070C0"/>
                </a:solidFill>
              </a:rPr>
            </a:br>
            <a:r>
              <a:rPr lang="ru-RU" sz="2400" i="1" dirty="0" smtClean="0">
                <a:solidFill>
                  <a:srgbClr val="0070C0"/>
                </a:solidFill>
              </a:rPr>
              <a:t>Александрович </a:t>
            </a:r>
            <a:br>
              <a:rPr lang="ru-RU" sz="2400" i="1" dirty="0" smtClean="0">
                <a:solidFill>
                  <a:srgbClr val="0070C0"/>
                </a:solidFill>
              </a:rPr>
            </a:br>
            <a:r>
              <a:rPr lang="ru-RU" sz="2400" i="1" dirty="0" smtClean="0">
                <a:solidFill>
                  <a:srgbClr val="0070C0"/>
                </a:solidFill>
              </a:rPr>
              <a:t>Есенин</a:t>
            </a: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>
                <a:solidFill>
                  <a:srgbClr val="0070C0"/>
                </a:solidFill>
              </a:rPr>
              <a:t> поэт</a:t>
            </a:r>
            <a:endParaRPr lang="ru-RU" sz="2400" i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43372" y="428604"/>
            <a:ext cx="4543428" cy="569755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sz="3800" b="1" i="1" dirty="0" smtClean="0"/>
              <a:t>«С добрым утром»</a:t>
            </a:r>
          </a:p>
          <a:p>
            <a:pPr>
              <a:buNone/>
            </a:pPr>
            <a:r>
              <a:rPr lang="ru-RU" b="1" i="1" dirty="0" smtClean="0"/>
              <a:t>                      Стихотворение  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      Задремали звезды золотые,</a:t>
            </a:r>
            <a:br>
              <a:rPr lang="ru-RU" b="1" dirty="0" smtClean="0"/>
            </a:br>
            <a:r>
              <a:rPr lang="ru-RU" b="1" dirty="0" smtClean="0"/>
              <a:t>Задрожало зеркало затона,</a:t>
            </a:r>
            <a:br>
              <a:rPr lang="ru-RU" b="1" dirty="0" smtClean="0"/>
            </a:br>
            <a:r>
              <a:rPr lang="ru-RU" b="1" dirty="0" smtClean="0"/>
              <a:t>Брезжит свет на заводи речные</a:t>
            </a:r>
            <a:br>
              <a:rPr lang="ru-RU" b="1" dirty="0" smtClean="0"/>
            </a:br>
            <a:r>
              <a:rPr lang="ru-RU" b="1" dirty="0" smtClean="0"/>
              <a:t>И румянит сетку небосклона.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Улыбнулись сонные березки,</a:t>
            </a:r>
            <a:br>
              <a:rPr lang="ru-RU" b="1" dirty="0" smtClean="0"/>
            </a:br>
            <a:r>
              <a:rPr lang="ru-RU" b="1" dirty="0" smtClean="0"/>
              <a:t>Растрепали шелковые косы.</a:t>
            </a:r>
            <a:br>
              <a:rPr lang="ru-RU" b="1" dirty="0" smtClean="0"/>
            </a:br>
            <a:r>
              <a:rPr lang="ru-RU" b="1" dirty="0" smtClean="0"/>
              <a:t>Шелестят зеленые сережки,</a:t>
            </a:r>
            <a:br>
              <a:rPr lang="ru-RU" b="1" dirty="0" smtClean="0"/>
            </a:br>
            <a:r>
              <a:rPr lang="ru-RU" b="1" dirty="0" smtClean="0"/>
              <a:t>И горят серебряные росы.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У плетня заросшая крапива</a:t>
            </a:r>
            <a:br>
              <a:rPr lang="ru-RU" b="1" dirty="0" smtClean="0"/>
            </a:br>
            <a:r>
              <a:rPr lang="ru-RU" b="1" dirty="0" smtClean="0"/>
              <a:t>Обрядилась ярким перламутром</a:t>
            </a:r>
            <a:br>
              <a:rPr lang="ru-RU" b="1" dirty="0" smtClean="0"/>
            </a:br>
            <a:r>
              <a:rPr lang="ru-RU" b="1" dirty="0" smtClean="0"/>
              <a:t>И, качаясь, шепчет шаловливо:</a:t>
            </a:r>
            <a:br>
              <a:rPr lang="ru-RU" b="1" dirty="0" smtClean="0"/>
            </a:br>
            <a:r>
              <a:rPr lang="ru-RU" b="1" dirty="0" smtClean="0"/>
              <a:t>"С добрым утром!"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000240"/>
            <a:ext cx="3008313" cy="412592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 descr="], сравнения в стихотворении есенина с добрым утром 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5" y="2500306"/>
            <a:ext cx="3357586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Сравнение – мощное средство выразительности речи</a:t>
            </a:r>
            <a:endParaRPr lang="ru-RU" sz="36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002060"/>
                </a:solidFill>
              </a:rPr>
              <a:t> Языковой способ выражения значения  сравнения – метафора</a:t>
            </a:r>
          </a:p>
          <a:p>
            <a:r>
              <a:rPr lang="ru-RU" i="1" dirty="0" smtClean="0">
                <a:solidFill>
                  <a:srgbClr val="002060"/>
                </a:solidFill>
              </a:rPr>
              <a:t> Отрицательные сравнения</a:t>
            </a:r>
          </a:p>
          <a:p>
            <a:r>
              <a:rPr lang="ru-RU" i="1" dirty="0" smtClean="0">
                <a:solidFill>
                  <a:srgbClr val="002060"/>
                </a:solidFill>
              </a:rPr>
              <a:t> Развёрнутое сравнение </a:t>
            </a:r>
          </a:p>
          <a:p>
            <a:r>
              <a:rPr lang="ru-RU" i="1" dirty="0" smtClean="0">
                <a:solidFill>
                  <a:srgbClr val="002060"/>
                </a:solidFill>
              </a:rPr>
              <a:t> Стихотворение С.А. Есенина - одно большое сравнение</a:t>
            </a:r>
            <a:endParaRPr lang="ru-RU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Возвращаемся к проблеме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sz="2800" b="1" i="1" dirty="0" smtClean="0">
                <a:solidFill>
                  <a:srgbClr val="FF0000"/>
                </a:solidFill>
              </a:rPr>
              <a:t>                </a:t>
            </a:r>
          </a:p>
          <a:p>
            <a:pPr algn="ctr">
              <a:buNone/>
            </a:pPr>
            <a:r>
              <a:rPr lang="ru-RU" sz="2800" b="1" i="1" dirty="0" smtClean="0">
                <a:solidFill>
                  <a:srgbClr val="FF0000"/>
                </a:solidFill>
              </a:rPr>
              <a:t> Ответьте на проблемный вопрос урока:</a:t>
            </a:r>
            <a:br>
              <a:rPr lang="ru-RU" sz="2800" b="1" i="1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«В чём состоит красота и богатство русского синтаксиса?»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Рефлексия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sz="2800" dirty="0" smtClean="0"/>
              <a:t>                         Допиши предложения:</a:t>
            </a:r>
          </a:p>
          <a:p>
            <a:endParaRPr lang="ru-RU" dirty="0" smtClean="0"/>
          </a:p>
          <a:p>
            <a:pPr lvl="0"/>
            <a:r>
              <a:rPr lang="ru-RU" i="1" dirty="0" smtClean="0"/>
              <a:t>Сравнение – это…</a:t>
            </a:r>
          </a:p>
          <a:p>
            <a:pPr lvl="0"/>
            <a:r>
              <a:rPr lang="ru-RU" i="1" dirty="0" smtClean="0">
                <a:solidFill>
                  <a:srgbClr val="7030A0"/>
                </a:solidFill>
              </a:rPr>
              <a:t>Без сравнения не могут обойтись…</a:t>
            </a:r>
          </a:p>
          <a:p>
            <a:pPr lvl="0"/>
            <a:r>
              <a:rPr lang="ru-RU" i="1" dirty="0" smtClean="0">
                <a:solidFill>
                  <a:srgbClr val="FF0000"/>
                </a:solidFill>
              </a:rPr>
              <a:t>Выразительность речи проявляется …</a:t>
            </a:r>
          </a:p>
          <a:p>
            <a:pPr lvl="0"/>
            <a:r>
              <a:rPr lang="ru-RU" i="1" dirty="0" smtClean="0">
                <a:solidFill>
                  <a:srgbClr val="002060"/>
                </a:solidFill>
              </a:rPr>
              <a:t>Я знаю много способов сравнения: …</a:t>
            </a:r>
          </a:p>
          <a:p>
            <a:pPr>
              <a:buNone/>
            </a:pPr>
            <a:r>
              <a:rPr lang="ru-RU" i="1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Цели урока: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002060"/>
                </a:solidFill>
              </a:rPr>
              <a:t>1)ответить на проблемный вопрос урока;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2) найти способы передачи сравнения в русском языке; 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3)усвоить алгоритм определения сравнения в художественных текстах авторов русской литературы;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4)понаблюдать за особенностями использования синтаксиса как источника образности и экспрессии русской речи.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78581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dirty="0" smtClean="0"/>
              <a:t>Портрет </a:t>
            </a:r>
            <a:r>
              <a:rPr lang="ru-RU" sz="2400" dirty="0" err="1" smtClean="0"/>
              <a:t>А.П.Струйской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работы художника </a:t>
            </a:r>
            <a:r>
              <a:rPr lang="ru-RU" sz="2400" dirty="0" err="1" smtClean="0"/>
              <a:t>Ф.С.Рокотова</a:t>
            </a:r>
            <a:endParaRPr lang="ru-RU" sz="24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57752" y="1714488"/>
            <a:ext cx="3643338" cy="464347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cs typeface="Aharoni" pitchFamily="2" charset="-79"/>
              </a:rPr>
              <a:t>   </a:t>
            </a:r>
            <a:r>
              <a:rPr lang="ru-RU" sz="2200" b="1" i="1" dirty="0" smtClean="0">
                <a:solidFill>
                  <a:srgbClr val="002060"/>
                </a:solidFill>
                <a:cs typeface="Aharoni" pitchFamily="2" charset="-79"/>
              </a:rPr>
              <a:t>На полотне изображена вторая жена помещика </a:t>
            </a:r>
            <a:r>
              <a:rPr lang="ru-RU" sz="2200" b="1" i="1" dirty="0" err="1" smtClean="0">
                <a:solidFill>
                  <a:srgbClr val="002060"/>
                </a:solidFill>
                <a:cs typeface="Aharoni" pitchFamily="2" charset="-79"/>
              </a:rPr>
              <a:t>Н.Е.Струйского</a:t>
            </a:r>
            <a:r>
              <a:rPr lang="ru-RU" sz="2200" b="1" i="1" dirty="0" smtClean="0">
                <a:solidFill>
                  <a:srgbClr val="002060"/>
                </a:solidFill>
                <a:cs typeface="Aharoni" pitchFamily="2" charset="-79"/>
              </a:rPr>
              <a:t>. Молодая особа, 18 лет . Произведение появилось в 1772 году.</a:t>
            </a:r>
            <a:endParaRPr lang="ru-RU" sz="2400" b="1" i="1" dirty="0" smtClean="0">
              <a:solidFill>
                <a:srgbClr val="002060"/>
              </a:solidFill>
              <a:cs typeface="Aharoni" pitchFamily="2" charset="-79"/>
            </a:endParaRPr>
          </a:p>
          <a:p>
            <a:pPr>
              <a:buNone/>
            </a:pPr>
            <a:r>
              <a:rPr lang="ru-RU" sz="2400" i="1" dirty="0" smtClean="0">
                <a:solidFill>
                  <a:srgbClr val="002060"/>
                </a:solidFill>
                <a:cs typeface="Aharoni" pitchFamily="2" charset="-79"/>
              </a:rPr>
              <a:t>            Для </a:t>
            </a:r>
            <a:r>
              <a:rPr lang="ru-RU" sz="2400" i="1" dirty="0" err="1" smtClean="0">
                <a:solidFill>
                  <a:srgbClr val="002060"/>
                </a:solidFill>
                <a:cs typeface="Aharoni" pitchFamily="2" charset="-79"/>
              </a:rPr>
              <a:t>Ф.С.Рокотова</a:t>
            </a:r>
            <a:r>
              <a:rPr lang="ru-RU" sz="2400" i="1" dirty="0" smtClean="0">
                <a:solidFill>
                  <a:srgbClr val="002060"/>
                </a:solidFill>
                <a:cs typeface="Aharoni" pitchFamily="2" charset="-79"/>
              </a:rPr>
              <a:t> эта женщина стала воплощением всех положительных женских качеств, ведь для автора она стала идеальной натурщицей, потому как «была умна и хороша собой, а еще чертовки хитра и вежлива».</a:t>
            </a:r>
            <a:r>
              <a:rPr lang="ru-RU" sz="2400" i="1" dirty="0" smtClean="0">
                <a:solidFill>
                  <a:srgbClr val="002060"/>
                </a:solidFill>
              </a:rPr>
              <a:t/>
            </a:r>
            <a:br>
              <a:rPr lang="ru-RU" sz="2400" i="1" dirty="0" smtClean="0">
                <a:solidFill>
                  <a:srgbClr val="002060"/>
                </a:solidFill>
              </a:rPr>
            </a:br>
            <a:r>
              <a:rPr lang="ru-RU" sz="2400" i="1" dirty="0" smtClean="0">
                <a:solidFill>
                  <a:srgbClr val="002060"/>
                </a:solidFill>
              </a:rPr>
              <a:t>     </a:t>
            </a:r>
            <a:r>
              <a:rPr lang="ru-RU" sz="2400" b="1" dirty="0" smtClean="0"/>
              <a:t>Александра </a:t>
            </a:r>
            <a:r>
              <a:rPr lang="ru-RU" sz="2400" b="1" dirty="0" err="1" smtClean="0"/>
              <a:t>Струйская</a:t>
            </a:r>
            <a:r>
              <a:rPr lang="ru-RU" sz="2400" b="1" dirty="0" smtClean="0"/>
              <a:t> прожила долгую непростую жизнь. Мать 18 детей, она пережила многих из них.</a:t>
            </a:r>
          </a:p>
          <a:p>
            <a:pPr>
              <a:buNone/>
            </a:pPr>
            <a:endParaRPr lang="ru-RU" sz="2400" i="1" dirty="0"/>
          </a:p>
        </p:txBody>
      </p:sp>
      <p:pic>
        <p:nvPicPr>
          <p:cNvPr id="5" name="Picture 2" descr="Картинка 1 из 75">
            <a:hlinkClick r:id="rId2"/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48438" y="1416552"/>
            <a:ext cx="3909248" cy="5084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4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28" y="642918"/>
            <a:ext cx="3686172" cy="578647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Описание портрета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i="1" dirty="0" smtClean="0">
                <a:solidFill>
                  <a:srgbClr val="002060"/>
                </a:solidFill>
              </a:rPr>
              <a:t/>
            </a:r>
            <a:br>
              <a:rPr lang="ru-RU" sz="2400" i="1" dirty="0" smtClean="0">
                <a:solidFill>
                  <a:srgbClr val="002060"/>
                </a:solidFill>
              </a:rPr>
            </a:br>
            <a:r>
              <a:rPr lang="ru-RU" sz="2400" i="1" dirty="0" smtClean="0">
                <a:solidFill>
                  <a:srgbClr val="002060"/>
                </a:solidFill>
              </a:rPr>
              <a:t>хороша, как утренний свет; </a:t>
            </a:r>
            <a:br>
              <a:rPr lang="ru-RU" sz="2400" i="1" dirty="0" smtClean="0">
                <a:solidFill>
                  <a:srgbClr val="002060"/>
                </a:solidFill>
              </a:rPr>
            </a:br>
            <a:r>
              <a:rPr lang="ru-RU" sz="2400" i="1" dirty="0" smtClean="0">
                <a:solidFill>
                  <a:srgbClr val="002060"/>
                </a:solidFill>
              </a:rPr>
              <a:t>как умна и </a:t>
            </a:r>
            <a:r>
              <a:rPr lang="ru-RU" sz="2400" i="1" dirty="0" err="1" smtClean="0">
                <a:solidFill>
                  <a:srgbClr val="002060"/>
                </a:solidFill>
              </a:rPr>
              <a:t>хороща</a:t>
            </a:r>
            <a:r>
              <a:rPr lang="ru-RU" sz="2400" i="1" dirty="0" smtClean="0">
                <a:solidFill>
                  <a:srgbClr val="002060"/>
                </a:solidFill>
              </a:rPr>
              <a:t> собой; «чертовски вежлива и хитра»; </a:t>
            </a:r>
            <a:br>
              <a:rPr lang="ru-RU" sz="2400" i="1" dirty="0" smtClean="0">
                <a:solidFill>
                  <a:srgbClr val="002060"/>
                </a:solidFill>
              </a:rPr>
            </a:br>
            <a:r>
              <a:rPr lang="ru-RU" sz="2400" i="1" dirty="0" smtClean="0">
                <a:solidFill>
                  <a:srgbClr val="002060"/>
                </a:solidFill>
              </a:rPr>
              <a:t>как свежа и молода, подобна Богине; непорочная нежность; мягкие черты лица «отнимают дыхание « у многих почитателей женской красоты</a:t>
            </a:r>
            <a:endParaRPr lang="ru-RU" sz="2400" i="1" u="sng" dirty="0">
              <a:solidFill>
                <a:srgbClr val="002060"/>
              </a:solidFill>
            </a:endParaRPr>
          </a:p>
        </p:txBody>
      </p:sp>
      <p:pic>
        <p:nvPicPr>
          <p:cNvPr id="4" name="Picture 2" descr="Картинка 1 из 75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71472" y="642918"/>
            <a:ext cx="4339303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78647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1900" b="1" dirty="0" smtClean="0"/>
          </a:p>
          <a:p>
            <a:pPr algn="ctr"/>
            <a:endParaRPr lang="ru-RU" sz="1900" b="1" dirty="0" smtClean="0"/>
          </a:p>
          <a:p>
            <a:pPr algn="ctr"/>
            <a:r>
              <a:rPr lang="ru-RU" sz="8000" b="1" dirty="0" smtClean="0"/>
              <a:t>Сравнение </a:t>
            </a:r>
            <a:r>
              <a:rPr lang="ru-RU" sz="8000" dirty="0" smtClean="0"/>
              <a:t>– сопоставление одного предмета с другим.</a:t>
            </a:r>
          </a:p>
          <a:p>
            <a:pPr algn="ctr">
              <a:buNone/>
            </a:pPr>
            <a:r>
              <a:rPr lang="ru-RU" sz="8000" dirty="0" smtClean="0"/>
              <a:t>            В отличие от метафоры есть объект сравнения.</a:t>
            </a:r>
          </a:p>
          <a:p>
            <a:pPr algn="ctr">
              <a:buNone/>
            </a:pPr>
            <a:endParaRPr lang="ru-RU" sz="6200" dirty="0" smtClean="0"/>
          </a:p>
          <a:p>
            <a:pPr algn="ctr">
              <a:buNone/>
            </a:pPr>
            <a:endParaRPr lang="ru-RU" sz="6200" dirty="0" smtClean="0"/>
          </a:p>
          <a:p>
            <a:pPr algn="ctr">
              <a:buNone/>
            </a:pPr>
            <a:endParaRPr lang="ru-RU" sz="6200" dirty="0" smtClean="0"/>
          </a:p>
          <a:p>
            <a:pPr algn="ctr">
              <a:buNone/>
            </a:pPr>
            <a:endParaRPr lang="ru-RU" sz="8000" dirty="0" smtClean="0"/>
          </a:p>
          <a:p>
            <a:pPr algn="ctr"/>
            <a:r>
              <a:rPr lang="ru-RU" sz="8000" b="1" dirty="0" smtClean="0"/>
              <a:t>СРАВНЕ´НИЕ</a:t>
            </a:r>
            <a:r>
              <a:rPr lang="ru-RU" sz="8000" dirty="0" smtClean="0"/>
              <a:t> — образное выражение, построенное </a:t>
            </a:r>
          </a:p>
          <a:p>
            <a:pPr algn="ctr">
              <a:buNone/>
            </a:pPr>
            <a:r>
              <a:rPr lang="ru-RU" sz="8000" dirty="0" smtClean="0"/>
              <a:t>   на </a:t>
            </a:r>
            <a:r>
              <a:rPr lang="ru-RU" sz="8000" dirty="0" err="1" smtClean="0"/>
              <a:t>сопоставлениидвух</a:t>
            </a:r>
            <a:r>
              <a:rPr lang="ru-RU" sz="8000" dirty="0" smtClean="0"/>
              <a:t> предметов, понятий или состояний,</a:t>
            </a:r>
          </a:p>
          <a:p>
            <a:pPr algn="ctr">
              <a:buNone/>
            </a:pPr>
            <a:r>
              <a:rPr lang="ru-RU" sz="8000" dirty="0" smtClean="0"/>
              <a:t> обладающих </a:t>
            </a:r>
          </a:p>
          <a:p>
            <a:pPr algn="ctr">
              <a:buNone/>
            </a:pPr>
            <a:r>
              <a:rPr lang="ru-RU" sz="8000" dirty="0" smtClean="0"/>
              <a:t>общим признаком, за счет которого</a:t>
            </a:r>
          </a:p>
          <a:p>
            <a:pPr algn="ctr">
              <a:buNone/>
            </a:pPr>
            <a:r>
              <a:rPr lang="ru-RU" sz="8000" dirty="0" smtClean="0"/>
              <a:t> усиливается </a:t>
            </a:r>
          </a:p>
          <a:p>
            <a:pPr algn="ctr">
              <a:buNone/>
            </a:pPr>
            <a:r>
              <a:rPr lang="ru-RU" sz="8000" dirty="0" smtClean="0"/>
              <a:t>художественное значение </a:t>
            </a:r>
          </a:p>
          <a:p>
            <a:pPr algn="ctr">
              <a:buNone/>
            </a:pPr>
            <a:r>
              <a:rPr lang="ru-RU" sz="8000" dirty="0" smtClean="0"/>
              <a:t> первого предмета.</a:t>
            </a:r>
          </a:p>
          <a:p>
            <a:pPr algn="ctr">
              <a:buNone/>
            </a:pPr>
            <a:endParaRPr lang="ru-RU" sz="6200" dirty="0" smtClean="0"/>
          </a:p>
          <a:p>
            <a:pPr algn="ctr">
              <a:buNone/>
            </a:pPr>
            <a:endParaRPr lang="ru-RU" sz="6200" dirty="0" smtClean="0"/>
          </a:p>
          <a:p>
            <a:pPr algn="ctr">
              <a:buNone/>
            </a:pPr>
            <a:endParaRPr lang="ru-RU" sz="6200" dirty="0" smtClean="0"/>
          </a:p>
          <a:p>
            <a:pPr algn="ctr">
              <a:buNone/>
            </a:pPr>
            <a:endParaRPr lang="ru-RU" sz="6200" dirty="0" smtClean="0"/>
          </a:p>
          <a:p>
            <a:pPr algn="ctr">
              <a:buNone/>
            </a:pPr>
            <a:r>
              <a:rPr lang="ru-RU" sz="7200" i="1" dirty="0" smtClean="0"/>
              <a:t>Поэтический словарь. — М.: Советская Энциклопедия. </a:t>
            </a:r>
          </a:p>
          <a:p>
            <a:pPr algn="ctr">
              <a:buNone/>
            </a:pPr>
            <a:r>
              <a:rPr lang="ru-RU" sz="7200" i="1" dirty="0" smtClean="0"/>
              <a:t>Квятковский А. П., </a:t>
            </a:r>
            <a:r>
              <a:rPr lang="ru-RU" sz="7200" i="1" dirty="0" err="1" smtClean="0"/>
              <a:t>науч</a:t>
            </a:r>
            <a:r>
              <a:rPr lang="ru-RU" sz="7200" i="1" dirty="0" smtClean="0"/>
              <a:t>. ред. И. </a:t>
            </a:r>
            <a:r>
              <a:rPr lang="ru-RU" sz="7200" i="1" dirty="0" err="1" smtClean="0"/>
              <a:t>Роднянская</a:t>
            </a:r>
            <a:r>
              <a:rPr lang="ru-RU" sz="7200" i="1" dirty="0" smtClean="0"/>
              <a:t>. 1966.</a:t>
            </a:r>
            <a:r>
              <a:rPr lang="ru-RU" sz="7200" dirty="0" smtClean="0"/>
              <a:t> </a:t>
            </a:r>
          </a:p>
          <a:p>
            <a:endParaRPr lang="ru-RU" sz="6200" dirty="0" smtClean="0"/>
          </a:p>
          <a:p>
            <a:pPr>
              <a:buNone/>
            </a:pPr>
            <a:r>
              <a:rPr lang="ru-RU" sz="6200" dirty="0" smtClean="0"/>
              <a:t/>
            </a:r>
            <a:br>
              <a:rPr lang="ru-RU" sz="6200" dirty="0" smtClean="0"/>
            </a:br>
            <a:endParaRPr lang="ru-RU" sz="6200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/>
              <a:t>                Н. Заболоцкий</a:t>
            </a:r>
            <a:endParaRPr lang="ru-RU" sz="24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571480"/>
            <a:ext cx="4038600" cy="555468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marL="0" indent="450850">
              <a:spcBef>
                <a:spcPct val="0"/>
              </a:spcBef>
              <a:buNone/>
            </a:pPr>
            <a:endParaRPr lang="ru-RU" b="1" i="1" dirty="0" smtClean="0">
              <a:latin typeface="Arial" charset="0"/>
              <a:cs typeface="Arial" charset="0"/>
            </a:endParaRPr>
          </a:p>
          <a:p>
            <a:pPr marL="0" indent="450850">
              <a:spcBef>
                <a:spcPct val="0"/>
              </a:spcBef>
              <a:buNone/>
            </a:pPr>
            <a:r>
              <a:rPr lang="ru-RU" sz="6400" b="1" i="1" dirty="0" smtClean="0">
                <a:latin typeface="Arial" charset="0"/>
                <a:cs typeface="Arial" charset="0"/>
              </a:rPr>
              <a:t>            Портрет</a:t>
            </a:r>
          </a:p>
          <a:p>
            <a:pPr marL="0" indent="450850">
              <a:spcBef>
                <a:spcPct val="0"/>
              </a:spcBef>
              <a:buNone/>
            </a:pPr>
            <a:endParaRPr lang="ru-RU" sz="6400" b="1" i="1" dirty="0" smtClean="0">
              <a:latin typeface="Arial" charset="0"/>
              <a:cs typeface="Arial" charset="0"/>
            </a:endParaRPr>
          </a:p>
          <a:p>
            <a:pPr marL="0" indent="450850">
              <a:spcBef>
                <a:spcPct val="0"/>
              </a:spcBef>
              <a:buNone/>
            </a:pPr>
            <a:r>
              <a:rPr lang="ru-RU" sz="6400" b="1" i="1" dirty="0" smtClean="0">
                <a:latin typeface="Arial" charset="0"/>
                <a:cs typeface="Arial" charset="0"/>
              </a:rPr>
              <a:t>                     Стихотворение</a:t>
            </a:r>
          </a:p>
          <a:p>
            <a:pPr marL="0" indent="450850">
              <a:spcBef>
                <a:spcPct val="0"/>
              </a:spcBef>
              <a:buNone/>
            </a:pPr>
            <a:endParaRPr lang="ru-RU" sz="6400" b="1" i="1" dirty="0" smtClean="0">
              <a:latin typeface="Arial" charset="0"/>
              <a:cs typeface="Arial" charset="0"/>
            </a:endParaRPr>
          </a:p>
          <a:p>
            <a:pPr marL="0" indent="450850">
              <a:spcBef>
                <a:spcPct val="0"/>
              </a:spcBef>
              <a:buNone/>
            </a:pPr>
            <a:r>
              <a:rPr lang="ru-RU" sz="6400" b="1" i="1" dirty="0" smtClean="0">
                <a:latin typeface="Arial" charset="0"/>
                <a:cs typeface="Arial" charset="0"/>
              </a:rPr>
              <a:t> </a:t>
            </a:r>
          </a:p>
          <a:p>
            <a:pPr marL="0" indent="450850">
              <a:spcBef>
                <a:spcPct val="0"/>
              </a:spcBef>
              <a:buNone/>
            </a:pPr>
            <a:endParaRPr lang="ru-RU" sz="6400" b="1" i="1" dirty="0" smtClean="0">
              <a:latin typeface="Arial" charset="0"/>
              <a:cs typeface="Arial" charset="0"/>
            </a:endParaRPr>
          </a:p>
          <a:p>
            <a:pPr marL="0" indent="450850">
              <a:spcBef>
                <a:spcPct val="0"/>
              </a:spcBef>
              <a:buNone/>
            </a:pPr>
            <a:r>
              <a:rPr lang="ru-RU" sz="6400" b="1" i="1" dirty="0" smtClean="0">
                <a:latin typeface="Arial" charset="0"/>
                <a:cs typeface="Arial" charset="0"/>
              </a:rPr>
              <a:t>Ты помнишь, как из тьмы былого,</a:t>
            </a:r>
            <a:r>
              <a:rPr lang="ru-RU" sz="6400" b="1" dirty="0" smtClean="0">
                <a:latin typeface="Arial" charset="0"/>
                <a:cs typeface="Arial" charset="0"/>
              </a:rPr>
              <a:t> </a:t>
            </a:r>
          </a:p>
          <a:p>
            <a:pPr marL="0" indent="450850">
              <a:spcBef>
                <a:spcPct val="0"/>
              </a:spcBef>
              <a:buClrTx/>
              <a:buSzTx/>
              <a:buFontTx/>
              <a:buNone/>
            </a:pPr>
            <a:r>
              <a:rPr lang="ru-RU" sz="64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Едва закутана в атлас,</a:t>
            </a:r>
            <a:r>
              <a:rPr lang="ru-RU" sz="6400" b="1" dirty="0" smtClean="0">
                <a:latin typeface="Arial" charset="0"/>
                <a:cs typeface="Arial" charset="0"/>
              </a:rPr>
              <a:t> </a:t>
            </a:r>
          </a:p>
          <a:p>
            <a:pPr marL="0" indent="450850">
              <a:spcBef>
                <a:spcPct val="0"/>
              </a:spcBef>
              <a:buClrTx/>
              <a:buSzTx/>
              <a:buFontTx/>
              <a:buNone/>
            </a:pPr>
            <a:r>
              <a:rPr lang="ru-RU" sz="64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С портрета </a:t>
            </a:r>
            <a:r>
              <a:rPr lang="ru-RU" sz="6400" b="1" i="1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Рокотова</a:t>
            </a:r>
            <a:r>
              <a:rPr lang="ru-RU" sz="64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снова</a:t>
            </a:r>
            <a:endParaRPr lang="ru-RU" sz="6400" b="1" dirty="0" smtClean="0">
              <a:latin typeface="Arial" charset="0"/>
              <a:cs typeface="Arial" charset="0"/>
            </a:endParaRPr>
          </a:p>
          <a:p>
            <a:pPr marL="0" indent="450850">
              <a:spcBef>
                <a:spcPct val="0"/>
              </a:spcBef>
              <a:buClrTx/>
              <a:buSzTx/>
              <a:buFontTx/>
              <a:buNone/>
            </a:pPr>
            <a:r>
              <a:rPr lang="ru-RU" sz="6400" b="1" i="1" dirty="0" smtClean="0">
                <a:latin typeface="Arial" charset="0"/>
                <a:cs typeface="Arial" charset="0"/>
              </a:rPr>
              <a:t>Смотрела </a:t>
            </a:r>
            <a:r>
              <a:rPr lang="ru-RU" sz="6400" b="1" i="1" dirty="0" err="1" smtClean="0">
                <a:latin typeface="Arial" charset="0"/>
                <a:cs typeface="Arial" charset="0"/>
              </a:rPr>
              <a:t>Струйская</a:t>
            </a:r>
            <a:r>
              <a:rPr lang="ru-RU" sz="6400" b="1" i="1" dirty="0" smtClean="0">
                <a:latin typeface="Arial" charset="0"/>
                <a:cs typeface="Arial" charset="0"/>
              </a:rPr>
              <a:t> на нас?</a:t>
            </a:r>
            <a:r>
              <a:rPr lang="ru-RU" sz="6400" b="1" dirty="0" smtClean="0">
                <a:latin typeface="Arial" charset="0"/>
                <a:cs typeface="Arial" charset="0"/>
              </a:rPr>
              <a:t> </a:t>
            </a:r>
          </a:p>
          <a:p>
            <a:pPr marL="0" indent="450850">
              <a:spcBef>
                <a:spcPct val="0"/>
              </a:spcBef>
              <a:buClrTx/>
              <a:buSzTx/>
              <a:buFontTx/>
              <a:buNone/>
            </a:pPr>
            <a:r>
              <a:rPr lang="ru-RU" sz="64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Ее глаза - как два тумана,</a:t>
            </a:r>
            <a:r>
              <a:rPr lang="ru-RU" sz="6400" b="1" dirty="0" smtClean="0">
                <a:latin typeface="Arial" charset="0"/>
                <a:cs typeface="Arial" charset="0"/>
              </a:rPr>
              <a:t> </a:t>
            </a:r>
          </a:p>
          <a:p>
            <a:pPr marL="0" indent="450850">
              <a:spcBef>
                <a:spcPct val="0"/>
              </a:spcBef>
              <a:buClrTx/>
              <a:buSzTx/>
              <a:buFontTx/>
              <a:buNone/>
            </a:pPr>
            <a:r>
              <a:rPr lang="ru-RU" sz="64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Полуулыбка, </a:t>
            </a:r>
            <a:r>
              <a:rPr lang="ru-RU" sz="6400" b="1" i="1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полуплач</a:t>
            </a:r>
            <a:r>
              <a:rPr lang="ru-RU" sz="64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,</a:t>
            </a:r>
            <a:r>
              <a:rPr lang="ru-RU" sz="6400" b="1" dirty="0" smtClean="0">
                <a:latin typeface="Arial" charset="0"/>
                <a:cs typeface="Arial" charset="0"/>
              </a:rPr>
              <a:t> </a:t>
            </a:r>
          </a:p>
          <a:p>
            <a:pPr marL="0" indent="450850">
              <a:spcBef>
                <a:spcPct val="0"/>
              </a:spcBef>
              <a:buClrTx/>
              <a:buSzTx/>
              <a:buFontTx/>
              <a:buNone/>
            </a:pPr>
            <a:r>
              <a:rPr lang="ru-RU" sz="64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Ее глаза - как два обмана,</a:t>
            </a:r>
            <a:endParaRPr lang="ru-RU" sz="6400" b="1" dirty="0" smtClean="0">
              <a:latin typeface="Arial" charset="0"/>
              <a:cs typeface="Arial" charset="0"/>
            </a:endParaRPr>
          </a:p>
          <a:p>
            <a:pPr marL="0" indent="450850">
              <a:spcBef>
                <a:spcPct val="0"/>
              </a:spcBef>
              <a:buClrTx/>
              <a:buSzTx/>
              <a:buFontTx/>
              <a:buNone/>
            </a:pPr>
            <a:r>
              <a:rPr lang="ru-RU" sz="64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Покрытых мглою неудач.</a:t>
            </a:r>
            <a:endParaRPr lang="ru-RU" sz="6400" b="1" dirty="0" smtClean="0">
              <a:latin typeface="Arial" charset="0"/>
              <a:cs typeface="Arial" charset="0"/>
            </a:endParaRPr>
          </a:p>
          <a:p>
            <a:pPr marL="0" indent="450850">
              <a:spcBef>
                <a:spcPct val="0"/>
              </a:spcBef>
              <a:buClrTx/>
              <a:buSzTx/>
              <a:buFontTx/>
              <a:buNone/>
            </a:pPr>
            <a:r>
              <a:rPr lang="ru-RU" sz="64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Соединенье двух загадок,</a:t>
            </a:r>
            <a:endParaRPr lang="ru-RU" sz="6400" b="1" dirty="0" smtClean="0">
              <a:latin typeface="Arial" charset="0"/>
              <a:cs typeface="Arial" charset="0"/>
            </a:endParaRPr>
          </a:p>
          <a:p>
            <a:pPr marL="0" indent="450850">
              <a:spcBef>
                <a:spcPct val="0"/>
              </a:spcBef>
              <a:buClrTx/>
              <a:buSzTx/>
              <a:buFontTx/>
              <a:buNone/>
            </a:pPr>
            <a:r>
              <a:rPr lang="ru-RU" sz="6400" b="1" i="1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Полувосторг</a:t>
            </a:r>
            <a:r>
              <a:rPr lang="ru-RU" sz="64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, </a:t>
            </a:r>
            <a:r>
              <a:rPr lang="ru-RU" sz="6400" b="1" i="1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полуиспуг</a:t>
            </a:r>
            <a:r>
              <a:rPr lang="ru-RU" sz="64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,</a:t>
            </a:r>
            <a:r>
              <a:rPr lang="ru-RU" sz="6400" b="1" dirty="0" smtClean="0">
                <a:latin typeface="Arial" charset="0"/>
                <a:cs typeface="Arial" charset="0"/>
              </a:rPr>
              <a:t> </a:t>
            </a:r>
          </a:p>
          <a:p>
            <a:pPr marL="0" indent="450850">
              <a:spcBef>
                <a:spcPct val="0"/>
              </a:spcBef>
              <a:buClrTx/>
              <a:buSzTx/>
              <a:buFontTx/>
              <a:buNone/>
            </a:pPr>
            <a:r>
              <a:rPr lang="ru-RU" sz="64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Безумной нежности припадок,</a:t>
            </a:r>
            <a:r>
              <a:rPr lang="ru-RU" sz="6400" b="1" dirty="0" smtClean="0">
                <a:latin typeface="Arial" charset="0"/>
                <a:cs typeface="Arial" charset="0"/>
              </a:rPr>
              <a:t> </a:t>
            </a:r>
          </a:p>
          <a:p>
            <a:pPr marL="0" indent="450850">
              <a:spcBef>
                <a:spcPct val="0"/>
              </a:spcBef>
              <a:buClrTx/>
              <a:buSzTx/>
              <a:buFontTx/>
              <a:buNone/>
            </a:pPr>
            <a:r>
              <a:rPr lang="ru-RU" sz="64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Предвосхищенье смертных мук. </a:t>
            </a:r>
            <a:endParaRPr lang="ru-RU" sz="6400" b="1" dirty="0" smtClean="0">
              <a:latin typeface="Arial" charset="0"/>
              <a:cs typeface="Arial" charset="0"/>
            </a:endParaRPr>
          </a:p>
          <a:p>
            <a:pPr marL="0" indent="450850">
              <a:spcBef>
                <a:spcPct val="0"/>
              </a:spcBef>
              <a:buClrTx/>
              <a:buSzTx/>
              <a:buFontTx/>
              <a:buNone/>
            </a:pPr>
            <a:r>
              <a:rPr lang="ru-RU" sz="64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Когда потемки наступают</a:t>
            </a:r>
            <a:r>
              <a:rPr lang="ru-RU" sz="6400" b="1" dirty="0" smtClean="0">
                <a:latin typeface="Arial" charset="0"/>
                <a:cs typeface="Arial" charset="0"/>
              </a:rPr>
              <a:t> </a:t>
            </a:r>
          </a:p>
          <a:p>
            <a:pPr marL="0" indent="450850">
              <a:spcBef>
                <a:spcPct val="0"/>
              </a:spcBef>
              <a:buClrTx/>
              <a:buSzTx/>
              <a:buFontTx/>
              <a:buNone/>
            </a:pPr>
            <a:r>
              <a:rPr lang="ru-RU" sz="64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И приближается гроза,</a:t>
            </a:r>
            <a:r>
              <a:rPr lang="ru-RU" sz="6400" b="1" dirty="0" smtClean="0">
                <a:latin typeface="Arial" charset="0"/>
                <a:cs typeface="Arial" charset="0"/>
              </a:rPr>
              <a:t> </a:t>
            </a:r>
          </a:p>
          <a:p>
            <a:pPr marL="0" indent="450850">
              <a:spcBef>
                <a:spcPct val="0"/>
              </a:spcBef>
              <a:buClrTx/>
              <a:buSzTx/>
              <a:buFontTx/>
              <a:buNone/>
            </a:pPr>
            <a:r>
              <a:rPr lang="ru-RU" sz="6400" b="1" i="1" dirty="0" smtClean="0">
                <a:latin typeface="Arial" charset="0"/>
                <a:cs typeface="Arial" charset="0"/>
              </a:rPr>
              <a:t>Со дна души моей мерцают </a:t>
            </a:r>
            <a:endParaRPr lang="ru-RU" sz="6400" b="1" dirty="0" smtClean="0">
              <a:latin typeface="Arial" charset="0"/>
              <a:cs typeface="Arial" charset="0"/>
            </a:endParaRPr>
          </a:p>
          <a:p>
            <a:pPr marL="0" indent="450850">
              <a:spcBef>
                <a:spcPct val="0"/>
              </a:spcBef>
              <a:buClrTx/>
              <a:buSzTx/>
              <a:buFontTx/>
              <a:buNone/>
            </a:pPr>
            <a:r>
              <a:rPr lang="ru-RU" sz="64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Ее прекрасные глаза.</a:t>
            </a:r>
            <a:r>
              <a:rPr lang="ru-RU" sz="6400" b="1" dirty="0" smtClean="0">
                <a:latin typeface="Arial" charset="0"/>
                <a:cs typeface="Arial" charset="0"/>
              </a:rPr>
              <a:t> </a:t>
            </a:r>
          </a:p>
          <a:p>
            <a:endParaRPr lang="ru-RU" sz="6400" dirty="0"/>
          </a:p>
        </p:txBody>
      </p:sp>
      <p:pic>
        <p:nvPicPr>
          <p:cNvPr id="5" name="Picture 4" descr="Фотография Заболоцкого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214422"/>
            <a:ext cx="3357586" cy="4711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3600" dirty="0" smtClean="0"/>
              <a:t>Ответьте на проблемный вопрос урока: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«В чём состоит красота и богатство русского синтаксиса?»</a:t>
            </a:r>
            <a:b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57628"/>
            <a:ext cx="8229600" cy="2268535"/>
          </a:xfrm>
        </p:spPr>
        <p:txBody>
          <a:bodyPr/>
          <a:lstStyle/>
          <a:p>
            <a:pPr algn="r">
              <a:buNone/>
            </a:pPr>
            <a:r>
              <a:rPr lang="ru-RU" dirty="0" smtClean="0"/>
              <a:t>Предложение - душа синтаксиса.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100" b="1" dirty="0" smtClean="0"/>
              <a:t>Способы выражения сравнения </a:t>
            </a:r>
            <a:br>
              <a:rPr lang="ru-RU" sz="3100" b="1" dirty="0" smtClean="0"/>
            </a:br>
            <a:r>
              <a:rPr lang="ru-RU" sz="3100" b="1" dirty="0" smtClean="0"/>
              <a:t>в русском языке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2200" dirty="0" smtClean="0"/>
              <a:t>таблица</a:t>
            </a:r>
            <a:endParaRPr lang="ru-RU" sz="2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5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05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Способы выражения сравнения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Примеры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1.Сложноподчинённые</a:t>
                      </a:r>
                      <a:r>
                        <a:rPr lang="ru-RU" baseline="0" dirty="0" smtClean="0"/>
                        <a:t> предложения с придаточными сравнения (союзы </a:t>
                      </a:r>
                      <a:r>
                        <a:rPr lang="ru-RU" b="1" i="1" baseline="0" dirty="0" smtClean="0"/>
                        <a:t>что, </a:t>
                      </a:r>
                      <a:r>
                        <a:rPr lang="ru-RU" b="1" i="1" baseline="0" dirty="0" err="1" smtClean="0"/>
                        <a:t>как,будто</a:t>
                      </a:r>
                      <a:r>
                        <a:rPr lang="ru-RU" b="1" i="1" baseline="0" dirty="0" smtClean="0"/>
                        <a:t>, как будто, точно, словно)</a:t>
                      </a:r>
                      <a:endParaRPr lang="ru-R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Он говорил с нами так спокойно, </a:t>
                      </a:r>
                      <a:r>
                        <a:rPr lang="ru-RU" i="1" dirty="0" smtClean="0"/>
                        <a:t>будто</a:t>
                      </a:r>
                      <a:r>
                        <a:rPr lang="ru-RU" dirty="0" smtClean="0"/>
                        <a:t> ничего  не произошло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2.Сравнительный оборот с союзами </a:t>
                      </a:r>
                      <a:r>
                        <a:rPr lang="ru-RU" b="1" i="1" dirty="0" smtClean="0"/>
                        <a:t>как,</a:t>
                      </a:r>
                      <a:r>
                        <a:rPr lang="ru-RU" dirty="0" smtClean="0"/>
                        <a:t> </a:t>
                      </a:r>
                      <a:r>
                        <a:rPr lang="ru-RU" b="1" i="1" dirty="0" smtClean="0"/>
                        <a:t>будто, как будто, точно, словно</a:t>
                      </a:r>
                      <a:endParaRPr lang="ru-R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Застыл, </a:t>
                      </a:r>
                      <a:r>
                        <a:rPr lang="ru-RU" b="1" i="1" dirty="0" smtClean="0"/>
                        <a:t>как</a:t>
                      </a:r>
                      <a:r>
                        <a:rPr lang="ru-RU" dirty="0" smtClean="0"/>
                        <a:t> изваяние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3. Существительное в </a:t>
                      </a:r>
                      <a:r>
                        <a:rPr lang="ru-RU" b="1" i="1" dirty="0" smtClean="0"/>
                        <a:t>Д.П. </a:t>
                      </a:r>
                      <a:r>
                        <a:rPr lang="ru-RU" b="0" i="0" dirty="0" smtClean="0"/>
                        <a:t>с предлогом </a:t>
                      </a:r>
                      <a:r>
                        <a:rPr lang="ru-RU" b="1" i="1" dirty="0" smtClean="0"/>
                        <a:t>подобно</a:t>
                      </a:r>
                      <a:endParaRPr lang="ru-R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Жужжало </a:t>
                      </a:r>
                      <a:r>
                        <a:rPr lang="ru-RU" b="1" i="1" dirty="0" smtClean="0"/>
                        <a:t>подобно</a:t>
                      </a:r>
                      <a:r>
                        <a:rPr lang="ru-RU" dirty="0" smtClean="0"/>
                        <a:t> пчеле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4. Существительное в </a:t>
                      </a:r>
                      <a:r>
                        <a:rPr lang="ru-RU" b="1" i="1" dirty="0" smtClean="0"/>
                        <a:t>Т.П.</a:t>
                      </a:r>
                      <a:endParaRPr lang="ru-R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Завертелся </a:t>
                      </a:r>
                      <a:r>
                        <a:rPr lang="ru-RU" b="1" i="1" dirty="0" smtClean="0"/>
                        <a:t>волчком</a:t>
                      </a:r>
                      <a:endParaRPr lang="ru-RU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5. Наречие, соответствующее</a:t>
                      </a:r>
                      <a:r>
                        <a:rPr lang="ru-RU" baseline="0" dirty="0" smtClean="0"/>
                        <a:t> модулям </a:t>
                      </a:r>
                      <a:r>
                        <a:rPr lang="ru-RU" b="1" i="1" baseline="0" dirty="0" smtClean="0"/>
                        <a:t>по - …</a:t>
                      </a:r>
                      <a:r>
                        <a:rPr lang="ru-RU" b="1" i="1" baseline="0" dirty="0" err="1" smtClean="0"/>
                        <a:t>ому</a:t>
                      </a:r>
                      <a:r>
                        <a:rPr lang="ru-RU" b="1" i="1" baseline="0" dirty="0" smtClean="0"/>
                        <a:t>,  </a:t>
                      </a:r>
                      <a:r>
                        <a:rPr lang="ru-RU" b="1" i="1" baseline="0" dirty="0" err="1" smtClean="0"/>
                        <a:t>по</a:t>
                      </a:r>
                      <a:r>
                        <a:rPr lang="ru-RU" b="1" i="1" baseline="0" dirty="0" smtClean="0"/>
                        <a:t> -… ему, по -…и.</a:t>
                      </a:r>
                      <a:endParaRPr lang="ru-R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Ходить  </a:t>
                      </a:r>
                      <a:r>
                        <a:rPr lang="ru-RU" b="1" i="1" dirty="0" smtClean="0"/>
                        <a:t>по-утиному</a:t>
                      </a:r>
                      <a:r>
                        <a:rPr lang="ru-RU" dirty="0" smtClean="0"/>
                        <a:t>, сидеть </a:t>
                      </a:r>
                      <a:r>
                        <a:rPr lang="ru-RU" b="1" i="1" dirty="0" smtClean="0"/>
                        <a:t>по -</a:t>
                      </a:r>
                      <a:r>
                        <a:rPr lang="ru-RU" b="1" i="1" dirty="0" err="1" smtClean="0"/>
                        <a:t>турецки</a:t>
                      </a:r>
                      <a:endParaRPr lang="ru-RU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6. Фразеологические обороты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/>
                        <a:t>Бежать как на пожар</a:t>
                      </a:r>
                      <a:endParaRPr lang="ru-RU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7. Существительные в </a:t>
                      </a:r>
                      <a:r>
                        <a:rPr lang="ru-RU" b="1" i="1" dirty="0" smtClean="0"/>
                        <a:t>И.П.</a:t>
                      </a:r>
                      <a:r>
                        <a:rPr lang="ru-RU" dirty="0" smtClean="0"/>
                        <a:t> в роли сказуемого или приложения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i="0" dirty="0" smtClean="0"/>
                        <a:t>Глаза</a:t>
                      </a:r>
                      <a:r>
                        <a:rPr lang="ru-RU" b="1" i="1" baseline="0" dirty="0" smtClean="0"/>
                        <a:t> как блюдца</a:t>
                      </a:r>
                      <a:endParaRPr lang="ru-RU" b="1" i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</a:rPr>
              <a:t>Алгоритм нахождения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сравнения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/>
              <a:t>1</a:t>
            </a:r>
            <a:r>
              <a:rPr lang="ru-RU" dirty="0" smtClean="0"/>
              <a:t>. </a:t>
            </a:r>
            <a:r>
              <a:rPr lang="ru-RU" b="1" dirty="0" smtClean="0"/>
              <a:t>Прочитать предложение</a:t>
            </a:r>
          </a:p>
          <a:p>
            <a:pPr>
              <a:buNone/>
            </a:pPr>
            <a:r>
              <a:rPr lang="ru-RU" b="1" dirty="0" smtClean="0"/>
              <a:t> 2. Найти сравнение</a:t>
            </a:r>
          </a:p>
          <a:p>
            <a:pPr>
              <a:buNone/>
            </a:pPr>
            <a:r>
              <a:rPr lang="ru-RU" b="1" dirty="0"/>
              <a:t> </a:t>
            </a:r>
            <a:r>
              <a:rPr lang="ru-RU" b="1" dirty="0" smtClean="0"/>
              <a:t>3. Определить, каким способом оно образовано</a:t>
            </a:r>
          </a:p>
          <a:p>
            <a:pPr>
              <a:buNone/>
            </a:pPr>
            <a:r>
              <a:rPr lang="ru-RU" b="1" dirty="0"/>
              <a:t> </a:t>
            </a:r>
            <a:r>
              <a:rPr lang="ru-RU" b="1" dirty="0" smtClean="0"/>
              <a:t>4. </a:t>
            </a:r>
            <a:r>
              <a:rPr lang="ru-RU" b="1" dirty="0"/>
              <a:t>С</a:t>
            </a:r>
            <a:r>
              <a:rPr lang="ru-RU" b="1" dirty="0" smtClean="0"/>
              <a:t>делать вывод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600</Words>
  <Application>Microsoft Office PowerPoint</Application>
  <PresentationFormat>Экран (4:3)</PresentationFormat>
  <Paragraphs>122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Урок русского языка 8 класс (по программе С.И. Львовой)</vt:lpstr>
      <vt:lpstr>Цели урока:</vt:lpstr>
      <vt:lpstr>Портрет А.П.Струйской  работы художника Ф.С.Рокотова</vt:lpstr>
      <vt:lpstr>Описание портрета  хороша, как утренний свет;  как умна и хороща собой; «чертовски вежлива и хитра»;  как свежа и молода, подобна Богине; непорочная нежность; мягкие черты лица «отнимают дыхание « у многих почитателей женской красоты</vt:lpstr>
      <vt:lpstr>Слайд 5</vt:lpstr>
      <vt:lpstr>                Н. Заболоцкий</vt:lpstr>
      <vt:lpstr>      Ответьте на проблемный вопрос урока:  «В чём состоит красота и богатство русского синтаксиса?»        </vt:lpstr>
      <vt:lpstr>Способы выражения сравнения  в русском языке таблица</vt:lpstr>
      <vt:lpstr>Алгоритм нахождения сравнения</vt:lpstr>
      <vt:lpstr>Слайд 10</vt:lpstr>
      <vt:lpstr>Сергей  Александрович  Есенин  поэт</vt:lpstr>
      <vt:lpstr>Сравнение – мощное средство выразительности речи</vt:lpstr>
      <vt:lpstr>Возвращаемся к проблеме</vt:lpstr>
      <vt:lpstr>Рефлексия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русского языка 8 класс</dc:title>
  <dc:creator>Геннадий</dc:creator>
  <cp:lastModifiedBy>Геннадий</cp:lastModifiedBy>
  <cp:revision>92</cp:revision>
  <dcterms:created xsi:type="dcterms:W3CDTF">2015-08-21T14:55:07Z</dcterms:created>
  <dcterms:modified xsi:type="dcterms:W3CDTF">2016-06-01T12:59:28Z</dcterms:modified>
</cp:coreProperties>
</file>