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5" r:id="rId6"/>
    <p:sldId id="266" r:id="rId7"/>
    <p:sldId id="267" r:id="rId8"/>
    <p:sldId id="269" r:id="rId9"/>
    <p:sldId id="262" r:id="rId10"/>
    <p:sldId id="263" r:id="rId11"/>
    <p:sldId id="264" r:id="rId12"/>
    <p:sldId id="268" r:id="rId13"/>
    <p:sldId id="258" r:id="rId14"/>
    <p:sldId id="25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10D"/>
    <a:srgbClr val="EDE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94660"/>
  </p:normalViewPr>
  <p:slideViewPr>
    <p:cSldViewPr>
      <p:cViewPr varScale="1">
        <p:scale>
          <a:sx n="71" d="100"/>
          <a:sy n="71" d="100"/>
        </p:scale>
        <p:origin x="-6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764704"/>
            <a:ext cx="7211144" cy="652934"/>
          </a:xfrm>
        </p:spPr>
        <p:txBody>
          <a:bodyPr>
            <a:normAutofit fontScale="90000"/>
          </a:bodyPr>
          <a:lstStyle/>
          <a:p>
            <a:endParaRPr lang="ru-RU" dirty="0"/>
          </a:p>
        </p:txBody>
      </p:sp>
      <p:pic>
        <p:nvPicPr>
          <p:cNvPr id="1026" name="Picture 2" descr="C:\Users\user\Desktop\128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496944" cy="5616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12288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3600400"/>
          </a:xfrm>
        </p:spPr>
        <p:txBody>
          <a:bodyPr>
            <a:normAutofit fontScale="90000"/>
          </a:bodyPr>
          <a:lstStyle/>
          <a:p>
            <a:r>
              <a:rPr lang="ru-RU" sz="2200" b="1" dirty="0" smtClean="0">
                <a:solidFill>
                  <a:schemeClr val="tx1">
                    <a:lumMod val="95000"/>
                    <a:lumOff val="5000"/>
                  </a:schemeClr>
                </a:solidFill>
              </a:rPr>
              <a:t>Смерть прошла стороной…</a:t>
            </a:r>
            <a:br>
              <a:rPr lang="ru-RU" sz="2200" b="1" dirty="0" smtClean="0">
                <a:solidFill>
                  <a:schemeClr val="tx1">
                    <a:lumMod val="95000"/>
                    <a:lumOff val="5000"/>
                  </a:schemeClr>
                </a:solidFill>
              </a:rPr>
            </a:br>
            <a:r>
              <a:rPr lang="ru-RU" sz="1800" b="1" dirty="0" smtClean="0">
                <a:solidFill>
                  <a:srgbClr val="FFFF00"/>
                </a:solidFill>
              </a:rPr>
              <a:t>Как-то </a:t>
            </a:r>
            <a:r>
              <a:rPr lang="ru-RU" sz="1800" b="1" dirty="0">
                <a:solidFill>
                  <a:srgbClr val="FFFF00"/>
                </a:solidFill>
              </a:rPr>
              <a:t>в 1942 году  </a:t>
            </a:r>
            <a:r>
              <a:rPr lang="ru-RU" sz="1800" b="1" dirty="0" smtClean="0">
                <a:solidFill>
                  <a:srgbClr val="FFFF00"/>
                </a:solidFill>
              </a:rPr>
              <a:t>сержант </a:t>
            </a:r>
            <a:r>
              <a:rPr lang="ru-RU" sz="1800" b="1" dirty="0" err="1" smtClean="0">
                <a:solidFill>
                  <a:srgbClr val="FFFF00"/>
                </a:solidFill>
              </a:rPr>
              <a:t>Мамыркин</a:t>
            </a:r>
            <a:r>
              <a:rPr lang="ru-RU" sz="1800" b="1" dirty="0" smtClean="0">
                <a:solidFill>
                  <a:srgbClr val="FFFF00"/>
                </a:solidFill>
              </a:rPr>
              <a:t> </a:t>
            </a:r>
            <a:r>
              <a:rPr lang="ru-RU" sz="1800" b="1" dirty="0">
                <a:solidFill>
                  <a:srgbClr val="FFFF00"/>
                </a:solidFill>
              </a:rPr>
              <a:t>вёз на передовую взвод. Грузовая машина внезапно заглохла, застряла в болотистой грязи, поэтому завести её не представлялось возможным. Солдаты оставили шофёра  чинить мотор, а сами пошли вперёд. Командир отдал приказ - починить технику и догнать своих. Дед долго провозился с мотором, </a:t>
            </a:r>
            <a:r>
              <a:rPr lang="ru-RU" sz="1800" b="1" dirty="0" smtClean="0">
                <a:solidFill>
                  <a:srgbClr val="FFFF00"/>
                </a:solidFill>
              </a:rPr>
              <a:t>поэтому </a:t>
            </a:r>
            <a:r>
              <a:rPr lang="ru-RU" sz="1800" b="1" dirty="0">
                <a:solidFill>
                  <a:srgbClr val="FFFF00"/>
                </a:solidFill>
              </a:rPr>
              <a:t>вытащить из грязи большую машину не мог. Вдруг он издалека услышал выстрелы и понял, что завязался бой. Взвод весь полёг в степи – попал в засаду. Уже смеркалось. А ночью с той стороны, куда ушёл взвод,  шли разрозненные группы немецких солдат. Мой дед спрятался в машине. Немцы в ночной темноте, видимо, не захотели вязнуть в топкой грязь и осматривать брошенный  русскими грузовик, поэтому прошли мимо. Так мой дед остался жив. Он долго пешком потом пробирался к  своим и рассказал  командиру о причине гибели взвода. Этот случай потряс меня своей драматичностью событий</a:t>
            </a:r>
            <a:r>
              <a:rPr lang="ru-RU" sz="1600" b="1" dirty="0">
                <a:solidFill>
                  <a:srgbClr val="FFFF00"/>
                </a:solidFill>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01008"/>
            <a:ext cx="3954016" cy="26343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5158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6370"/>
          </a:xfrm>
        </p:spPr>
        <p:txBody>
          <a:bodyPr>
            <a:normAutofit/>
          </a:bodyPr>
          <a:lstStyle/>
          <a:p>
            <a:r>
              <a:rPr lang="ru-RU" sz="2800" b="1" dirty="0">
                <a:solidFill>
                  <a:srgbClr val="FFFF00"/>
                </a:solidFill>
              </a:rPr>
              <a:t>Вернулся </a:t>
            </a:r>
            <a:r>
              <a:rPr lang="ru-RU" sz="2800" b="1" dirty="0" smtClean="0">
                <a:solidFill>
                  <a:srgbClr val="FFFF00"/>
                </a:solidFill>
              </a:rPr>
              <a:t>прадед с </a:t>
            </a:r>
            <a:r>
              <a:rPr lang="ru-RU" sz="2800" b="1" dirty="0">
                <a:solidFill>
                  <a:srgbClr val="FFFF00"/>
                </a:solidFill>
              </a:rPr>
              <a:t>войны не сразу, а только через год - в мае 1946 года: «</a:t>
            </a:r>
            <a:r>
              <a:rPr lang="ru-RU" sz="2800" b="1" i="1" dirty="0">
                <a:solidFill>
                  <a:srgbClr val="FFFF00"/>
                </a:solidFill>
              </a:rPr>
              <a:t>Демобилизован 7 мая 1946 года на основании Указа Президиума Верховного Совета СССР от 2 сентября 1945 года</a:t>
            </a:r>
            <a:r>
              <a:rPr lang="ru-RU" sz="2800" b="1" i="1" dirty="0" smtClean="0">
                <a:solidFill>
                  <a:srgbClr val="FFFF00"/>
                </a:solidFill>
              </a:rPr>
              <a:t>»</a:t>
            </a:r>
            <a:r>
              <a:rPr lang="ru-RU" sz="2800" b="1" dirty="0" smtClean="0">
                <a:solidFill>
                  <a:srgbClr val="FFFF00"/>
                </a:solidFill>
              </a:rPr>
              <a:t>. Ильи Петровича уже 10 лет нет в живых, но я бережно храню награды, что досталось мне в память о нем.</a:t>
            </a:r>
            <a:endParaRPr lang="ru-RU" sz="2800" b="1" dirty="0">
              <a:solidFill>
                <a:srgbClr val="FFFF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62897"/>
            <a:ext cx="3941217" cy="24613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310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274638"/>
            <a:ext cx="5266928" cy="1426170"/>
          </a:xfrm>
        </p:spPr>
        <p:txBody>
          <a:bodyPr>
            <a:normAutofit/>
          </a:bodyPr>
          <a:lstStyle/>
          <a:p>
            <a:r>
              <a:rPr lang="ru-RU" sz="2000" b="1" dirty="0">
                <a:solidFill>
                  <a:srgbClr val="FFFF00"/>
                </a:solidFill>
              </a:rPr>
              <a:t>К</a:t>
            </a:r>
            <a:r>
              <a:rPr lang="ru-RU" sz="2000" b="1" dirty="0" smtClean="0">
                <a:solidFill>
                  <a:srgbClr val="FFFF00"/>
                </a:solidFill>
              </a:rPr>
              <a:t> юбилейным датам Победы в Великой  Отечественной </a:t>
            </a:r>
            <a:r>
              <a:rPr lang="ru-RU" sz="2000" b="1" dirty="0">
                <a:solidFill>
                  <a:srgbClr val="FFFF00"/>
                </a:solidFill>
              </a:rPr>
              <a:t>в</a:t>
            </a:r>
            <a:r>
              <a:rPr lang="ru-RU" sz="2000" b="1" dirty="0" smtClean="0">
                <a:solidFill>
                  <a:srgbClr val="FFFF00"/>
                </a:solidFill>
              </a:rPr>
              <a:t>ойне прадедушке были вручены юбилейные медали,</a:t>
            </a:r>
            <a:br>
              <a:rPr lang="ru-RU" sz="2000" b="1" dirty="0" smtClean="0">
                <a:solidFill>
                  <a:srgbClr val="FFFF00"/>
                </a:solidFill>
              </a:rPr>
            </a:br>
            <a:r>
              <a:rPr lang="ru-RU" sz="2000" b="1" dirty="0" smtClean="0">
                <a:solidFill>
                  <a:srgbClr val="FFFF00"/>
                </a:solidFill>
              </a:rPr>
              <a:t>которые  я очень бережно храню.</a:t>
            </a:r>
            <a:endParaRPr lang="ru-RU" sz="2000" b="1" dirty="0">
              <a:solidFill>
                <a:srgbClr val="FFFF00"/>
              </a:solidFill>
            </a:endParaRPr>
          </a:p>
        </p:txBody>
      </p:sp>
      <p:pic>
        <p:nvPicPr>
          <p:cNvPr id="11266" name="Picture 2" descr="C:\Users\user\Desktop\IMG_15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7751154" cy="4447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7" name="Picture 3" descr="C:\Users\user\Desktop\IMG_15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33086">
            <a:off x="827584" y="260648"/>
            <a:ext cx="1944216" cy="1458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663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946" y="188640"/>
            <a:ext cx="7876485" cy="1656184"/>
          </a:xfrm>
        </p:spPr>
        <p:txBody>
          <a:bodyPr>
            <a:noAutofit/>
          </a:bodyPr>
          <a:lstStyle/>
          <a:p>
            <a:r>
              <a:rPr lang="ru-RU" sz="3200" b="1" i="1" dirty="0" smtClean="0">
                <a:solidFill>
                  <a:srgbClr val="FFFF00"/>
                </a:solidFill>
              </a:rPr>
              <a:t>Свой рассказ я </a:t>
            </a:r>
            <a:r>
              <a:rPr lang="ru-RU" sz="3200" b="1" i="1" dirty="0">
                <a:solidFill>
                  <a:srgbClr val="FFFF00"/>
                </a:solidFill>
              </a:rPr>
              <a:t>закончу словами поэта Михаила Львова:</a:t>
            </a:r>
            <a:br>
              <a:rPr lang="ru-RU" sz="3200" b="1" i="1" dirty="0">
                <a:solidFill>
                  <a:srgbClr val="FFFF00"/>
                </a:solidFill>
              </a:rPr>
            </a:br>
            <a:r>
              <a:rPr lang="ru-RU" sz="3200" b="1" i="1" dirty="0">
                <a:solidFill>
                  <a:srgbClr val="FFFF00"/>
                </a:solidFill>
              </a:rPr>
              <a:t/>
            </a:r>
            <a:br>
              <a:rPr lang="ru-RU" sz="3200" b="1" i="1" dirty="0">
                <a:solidFill>
                  <a:srgbClr val="FFFF00"/>
                </a:solidFill>
              </a:rPr>
            </a:br>
            <a:endParaRPr lang="ru-RU" sz="3200" b="1" i="1" dirty="0">
              <a:solidFill>
                <a:srgbClr val="FFFF00"/>
              </a:solidFill>
            </a:endParaRPr>
          </a:p>
        </p:txBody>
      </p:sp>
      <p:sp>
        <p:nvSpPr>
          <p:cNvPr id="6" name="Горизонтальный свиток 5"/>
          <p:cNvSpPr/>
          <p:nvPr/>
        </p:nvSpPr>
        <p:spPr>
          <a:xfrm>
            <a:off x="539552" y="361619"/>
            <a:ext cx="8136904" cy="6408712"/>
          </a:xfrm>
          <a:prstGeom prst="horizontalScroll">
            <a:avLst>
              <a:gd name="adj" fmla="val 12635"/>
            </a:avLst>
          </a:prstGeom>
          <a:solidFill>
            <a:srgbClr val="EDED1F"/>
          </a:solidFill>
          <a:ln>
            <a:solidFill>
              <a:srgbClr val="B5110D"/>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r>
            <a:br>
              <a:rPr lang="ru-RU" dirty="0"/>
            </a:br>
            <a:r>
              <a:rPr lang="ru-RU" sz="2000" b="1" i="1" dirty="0">
                <a:solidFill>
                  <a:schemeClr val="accent2">
                    <a:lumMod val="50000"/>
                  </a:schemeClr>
                </a:solidFill>
                <a:latin typeface="Arial Black" pitchFamily="34" charset="0"/>
              </a:rPr>
              <a:t>Поклонимся великим тем годам,</a:t>
            </a:r>
            <a:br>
              <a:rPr lang="ru-RU" sz="2000" b="1" i="1" dirty="0">
                <a:solidFill>
                  <a:schemeClr val="accent2">
                    <a:lumMod val="50000"/>
                  </a:schemeClr>
                </a:solidFill>
                <a:latin typeface="Arial Black" pitchFamily="34" charset="0"/>
              </a:rPr>
            </a:br>
            <a:r>
              <a:rPr lang="ru-RU" sz="2000" b="1" i="1" dirty="0">
                <a:solidFill>
                  <a:srgbClr val="B5110D"/>
                </a:solidFill>
                <a:latin typeface="Arial Black" pitchFamily="34" charset="0"/>
              </a:rPr>
              <a:t/>
            </a:r>
            <a:br>
              <a:rPr lang="ru-RU" sz="2000" b="1" i="1" dirty="0">
                <a:solidFill>
                  <a:srgbClr val="B5110D"/>
                </a:solidFill>
                <a:latin typeface="Arial Black" pitchFamily="34" charset="0"/>
              </a:rPr>
            </a:br>
            <a:r>
              <a:rPr lang="ru-RU" sz="2000" b="1" i="1" dirty="0">
                <a:solidFill>
                  <a:srgbClr val="B5110D"/>
                </a:solidFill>
              </a:rPr>
              <a:t>Тем славным командирам и бойцам,</a:t>
            </a:r>
            <a:br>
              <a:rPr lang="ru-RU" sz="2000" b="1" i="1" dirty="0">
                <a:solidFill>
                  <a:srgbClr val="B5110D"/>
                </a:solidFill>
              </a:rPr>
            </a:br>
            <a:r>
              <a:rPr lang="ru-RU" sz="2000" b="1" i="1" dirty="0">
                <a:solidFill>
                  <a:srgbClr val="B5110D"/>
                </a:solidFill>
              </a:rPr>
              <a:t/>
            </a:r>
            <a:br>
              <a:rPr lang="ru-RU" sz="2000" b="1" i="1" dirty="0">
                <a:solidFill>
                  <a:srgbClr val="B5110D"/>
                </a:solidFill>
              </a:rPr>
            </a:br>
            <a:r>
              <a:rPr lang="ru-RU" sz="2000" b="1" i="1" dirty="0">
                <a:solidFill>
                  <a:srgbClr val="B5110D"/>
                </a:solidFill>
              </a:rPr>
              <a:t>И маршалам страны, и рядовым,</a:t>
            </a:r>
            <a:br>
              <a:rPr lang="ru-RU" sz="2000" b="1" i="1" dirty="0">
                <a:solidFill>
                  <a:srgbClr val="B5110D"/>
                </a:solidFill>
              </a:rPr>
            </a:br>
            <a:r>
              <a:rPr lang="ru-RU" sz="2000" b="1" i="1" dirty="0">
                <a:solidFill>
                  <a:srgbClr val="B5110D"/>
                </a:solidFill>
              </a:rPr>
              <a:t/>
            </a:r>
            <a:br>
              <a:rPr lang="ru-RU" sz="2000" b="1" i="1" dirty="0">
                <a:solidFill>
                  <a:srgbClr val="B5110D"/>
                </a:solidFill>
              </a:rPr>
            </a:br>
            <a:r>
              <a:rPr lang="ru-RU" sz="2000" b="1" i="1" dirty="0">
                <a:solidFill>
                  <a:srgbClr val="B5110D"/>
                </a:solidFill>
              </a:rPr>
              <a:t>Поклонимся и мёртвым, и живым,</a:t>
            </a:r>
            <a:br>
              <a:rPr lang="ru-RU" sz="2000" b="1" i="1" dirty="0">
                <a:solidFill>
                  <a:srgbClr val="B5110D"/>
                </a:solidFill>
              </a:rPr>
            </a:br>
            <a:r>
              <a:rPr lang="ru-RU" sz="2000" b="1" i="1" dirty="0">
                <a:solidFill>
                  <a:srgbClr val="B5110D"/>
                </a:solidFill>
              </a:rPr>
              <a:t/>
            </a:r>
            <a:br>
              <a:rPr lang="ru-RU" sz="2000" b="1" i="1" dirty="0">
                <a:solidFill>
                  <a:srgbClr val="B5110D"/>
                </a:solidFill>
              </a:rPr>
            </a:br>
            <a:r>
              <a:rPr lang="ru-RU" sz="2400" b="1" i="1" dirty="0">
                <a:solidFill>
                  <a:schemeClr val="accent2">
                    <a:lumMod val="50000"/>
                  </a:schemeClr>
                </a:solidFill>
              </a:rPr>
              <a:t>Всем тем, которых забывать нельзя,</a:t>
            </a:r>
            <a:br>
              <a:rPr lang="ru-RU" sz="2400" b="1" i="1" dirty="0">
                <a:solidFill>
                  <a:schemeClr val="accent2">
                    <a:lumMod val="50000"/>
                  </a:schemeClr>
                </a:solidFill>
              </a:rPr>
            </a:br>
            <a:r>
              <a:rPr lang="ru-RU" sz="2400" b="1" i="1" dirty="0">
                <a:solidFill>
                  <a:schemeClr val="accent2">
                    <a:lumMod val="50000"/>
                  </a:schemeClr>
                </a:solidFill>
              </a:rPr>
              <a:t/>
            </a:r>
            <a:br>
              <a:rPr lang="ru-RU" sz="2400" b="1" i="1" dirty="0">
                <a:solidFill>
                  <a:schemeClr val="accent2">
                    <a:lumMod val="50000"/>
                  </a:schemeClr>
                </a:solidFill>
              </a:rPr>
            </a:br>
            <a:r>
              <a:rPr lang="ru-RU" sz="2000" b="1" i="1" dirty="0">
                <a:solidFill>
                  <a:srgbClr val="B5110D"/>
                </a:solidFill>
              </a:rPr>
              <a:t>Поклонимся, поклонимся, друзья!</a:t>
            </a:r>
            <a:br>
              <a:rPr lang="ru-RU" sz="2000" b="1" i="1" dirty="0">
                <a:solidFill>
                  <a:srgbClr val="B5110D"/>
                </a:solidFill>
              </a:rPr>
            </a:br>
            <a:r>
              <a:rPr lang="ru-RU" sz="2000" b="1" i="1" dirty="0">
                <a:solidFill>
                  <a:srgbClr val="B5110D"/>
                </a:solidFill>
              </a:rPr>
              <a:t/>
            </a:r>
            <a:br>
              <a:rPr lang="ru-RU" sz="2000" b="1" i="1" dirty="0">
                <a:solidFill>
                  <a:srgbClr val="B5110D"/>
                </a:solidFill>
              </a:rPr>
            </a:br>
            <a:r>
              <a:rPr lang="ru-RU" sz="2000" b="1" i="1" dirty="0">
                <a:solidFill>
                  <a:srgbClr val="B5110D"/>
                </a:solidFill>
              </a:rPr>
              <a:t>Всем миром, всем народом, всей </a:t>
            </a:r>
            <a:r>
              <a:rPr lang="ru-RU" sz="2000" b="1" i="1" dirty="0" smtClean="0">
                <a:solidFill>
                  <a:srgbClr val="B5110D"/>
                </a:solidFill>
              </a:rPr>
              <a:t>землёй…</a:t>
            </a:r>
            <a:r>
              <a:rPr lang="ru-RU" sz="2000" b="1" i="1" dirty="0">
                <a:solidFill>
                  <a:srgbClr val="B5110D"/>
                </a:solidFill>
              </a:rPr>
              <a:t/>
            </a:r>
            <a:br>
              <a:rPr lang="ru-RU" sz="2000" b="1" i="1" dirty="0">
                <a:solidFill>
                  <a:srgbClr val="B5110D"/>
                </a:solidFill>
              </a:rPr>
            </a:br>
            <a:r>
              <a:rPr lang="ru-RU" sz="2000" b="1" i="1" dirty="0">
                <a:solidFill>
                  <a:srgbClr val="B5110D"/>
                </a:solidFill>
              </a:rPr>
              <a:t/>
            </a:r>
            <a:br>
              <a:rPr lang="ru-RU" sz="2000" b="1" i="1" dirty="0">
                <a:solidFill>
                  <a:srgbClr val="B5110D"/>
                </a:solidFill>
              </a:rPr>
            </a:br>
            <a:endParaRPr lang="ru-RU" sz="2000" b="1" i="1" dirty="0">
              <a:solidFill>
                <a:srgbClr val="B5110D"/>
              </a:solidFill>
            </a:endParaRPr>
          </a:p>
        </p:txBody>
      </p:sp>
    </p:spTree>
    <p:extLst>
      <p:ext uri="{BB962C8B-B14F-4D97-AF65-F5344CB8AC3E}">
        <p14:creationId xmlns:p14="http://schemas.microsoft.com/office/powerpoint/2010/main" val="695136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98578"/>
          </a:xfrm>
        </p:spPr>
        <p:txBody>
          <a:bodyPr>
            <a:normAutofit/>
          </a:bodyPr>
          <a:lstStyle/>
          <a:p>
            <a:r>
              <a:rPr lang="ru-RU" sz="4000" b="1" i="1" dirty="0" smtClean="0">
                <a:solidFill>
                  <a:srgbClr val="FFFF00"/>
                </a:solidFill>
              </a:rPr>
              <a:t>«Отечество -2013»</a:t>
            </a:r>
            <a:br>
              <a:rPr lang="ru-RU" sz="4000" b="1" i="1" dirty="0" smtClean="0">
                <a:solidFill>
                  <a:srgbClr val="FFFF00"/>
                </a:solidFill>
              </a:rPr>
            </a:br>
            <a:r>
              <a:rPr lang="ru-RU" sz="4000" b="1" i="1" dirty="0">
                <a:solidFill>
                  <a:srgbClr val="FFFF00"/>
                </a:solidFill>
              </a:rPr>
              <a:t/>
            </a:r>
            <a:br>
              <a:rPr lang="ru-RU" sz="4000" b="1" i="1" dirty="0">
                <a:solidFill>
                  <a:srgbClr val="FFFF00"/>
                </a:solidFill>
              </a:rPr>
            </a:br>
            <a:r>
              <a:rPr lang="ru-RU" sz="4000" b="1" i="1" dirty="0" smtClean="0">
                <a:solidFill>
                  <a:srgbClr val="FFFF00"/>
                </a:solidFill>
              </a:rPr>
              <a:t/>
            </a:r>
            <a:br>
              <a:rPr lang="ru-RU" sz="4000" b="1" i="1" dirty="0" smtClean="0">
                <a:solidFill>
                  <a:srgbClr val="FFFF00"/>
                </a:solidFill>
              </a:rPr>
            </a:br>
            <a:r>
              <a:rPr lang="ru-RU" sz="4000" b="1" i="1" dirty="0" smtClean="0">
                <a:solidFill>
                  <a:srgbClr val="FFFF00"/>
                </a:solidFill>
              </a:rPr>
              <a:t>Презентацию выполнил</a:t>
            </a:r>
            <a:br>
              <a:rPr lang="ru-RU" sz="4000" b="1" i="1" dirty="0" smtClean="0">
                <a:solidFill>
                  <a:srgbClr val="FFFF00"/>
                </a:solidFill>
              </a:rPr>
            </a:br>
            <a:r>
              <a:rPr lang="ru-RU" sz="4000" i="1" dirty="0" smtClean="0">
                <a:solidFill>
                  <a:srgbClr val="FFFF00"/>
                </a:solidFill>
              </a:rPr>
              <a:t> ученик 6 Б класса МБОУ АСОШ №2</a:t>
            </a:r>
            <a:br>
              <a:rPr lang="ru-RU" sz="4000" i="1" dirty="0" smtClean="0">
                <a:solidFill>
                  <a:srgbClr val="FFFF00"/>
                </a:solidFill>
              </a:rPr>
            </a:br>
            <a:r>
              <a:rPr lang="ru-RU" sz="4000" b="1" i="1" dirty="0" err="1" smtClean="0">
                <a:solidFill>
                  <a:srgbClr val="FFFF00"/>
                </a:solidFill>
              </a:rPr>
              <a:t>Мамыркин</a:t>
            </a:r>
            <a:r>
              <a:rPr lang="ru-RU" sz="4000" b="1" i="1" dirty="0" smtClean="0">
                <a:solidFill>
                  <a:srgbClr val="FFFF00"/>
                </a:solidFill>
              </a:rPr>
              <a:t> Алексей</a:t>
            </a:r>
            <a:br>
              <a:rPr lang="ru-RU" sz="4000" b="1" i="1" dirty="0" smtClean="0">
                <a:solidFill>
                  <a:srgbClr val="FFFF00"/>
                </a:solidFill>
              </a:rPr>
            </a:br>
            <a:r>
              <a:rPr lang="ru-RU" sz="3200" i="1" dirty="0" smtClean="0">
                <a:solidFill>
                  <a:srgbClr val="FFFF00"/>
                </a:solidFill>
              </a:rPr>
              <a:t>ноябрь 2013 года</a:t>
            </a:r>
            <a:endParaRPr lang="ru-RU" sz="3200" i="1" dirty="0">
              <a:solidFill>
                <a:srgbClr val="FFFF00"/>
              </a:solidFill>
            </a:endParaRPr>
          </a:p>
        </p:txBody>
      </p:sp>
    </p:spTree>
    <p:extLst>
      <p:ext uri="{BB962C8B-B14F-4D97-AF65-F5344CB8AC3E}">
        <p14:creationId xmlns:p14="http://schemas.microsoft.com/office/powerpoint/2010/main" val="323410281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876256" y="764704"/>
            <a:ext cx="1728192" cy="969678"/>
          </a:xfrm>
        </p:spPr>
        <p:txBody>
          <a:bodyPr>
            <a:normAutofit/>
          </a:bodyPr>
          <a:lstStyle/>
          <a:p>
            <a:endParaRPr lang="ru-RU" sz="1100" dirty="0"/>
          </a:p>
        </p:txBody>
      </p:sp>
      <p:sp>
        <p:nvSpPr>
          <p:cNvPr id="3" name="Объект 2"/>
          <p:cNvSpPr>
            <a:spLocks noGrp="1"/>
          </p:cNvSpPr>
          <p:nvPr>
            <p:ph idx="1"/>
          </p:nvPr>
        </p:nvSpPr>
        <p:spPr>
          <a:xfrm>
            <a:off x="539552" y="620688"/>
            <a:ext cx="5976664" cy="5256584"/>
          </a:xfrm>
        </p:spPr>
        <p:txBody>
          <a:bodyPr>
            <a:normAutofit/>
          </a:bodyPr>
          <a:lstStyle/>
          <a:p>
            <a:pPr marL="0" indent="0" algn="ctr">
              <a:buNone/>
            </a:pPr>
            <a:r>
              <a:rPr lang="ru-RU" b="1" i="1" dirty="0">
                <a:solidFill>
                  <a:srgbClr val="FFFF00"/>
                </a:solidFill>
              </a:rPr>
              <a:t>С тех пор минуло </a:t>
            </a:r>
            <a:r>
              <a:rPr lang="ru-RU" b="1" i="1" dirty="0" smtClean="0">
                <a:solidFill>
                  <a:srgbClr val="FFFF00"/>
                </a:solidFill>
              </a:rPr>
              <a:t>много </a:t>
            </a:r>
            <a:r>
              <a:rPr lang="ru-RU" b="1" i="1" dirty="0">
                <a:solidFill>
                  <a:srgbClr val="FFFF00"/>
                </a:solidFill>
              </a:rPr>
              <a:t>лет</a:t>
            </a:r>
          </a:p>
          <a:p>
            <a:pPr marL="0" indent="0" algn="ctr">
              <a:buNone/>
            </a:pPr>
            <a:r>
              <a:rPr lang="ru-RU" b="1" i="1" dirty="0">
                <a:solidFill>
                  <a:srgbClr val="FFFF00"/>
                </a:solidFill>
              </a:rPr>
              <a:t>Той величайшей из побед!</a:t>
            </a:r>
          </a:p>
          <a:p>
            <a:pPr marL="0" indent="0" algn="ctr">
              <a:buNone/>
            </a:pPr>
            <a:r>
              <a:rPr lang="ru-RU" b="1" i="1" dirty="0">
                <a:solidFill>
                  <a:srgbClr val="FFC000"/>
                </a:solidFill>
              </a:rPr>
              <a:t>Герои, павшие в войне,</a:t>
            </a:r>
          </a:p>
          <a:p>
            <a:pPr marL="0" indent="0" algn="ctr">
              <a:buNone/>
            </a:pPr>
            <a:r>
              <a:rPr lang="ru-RU" b="1" i="1" dirty="0">
                <a:solidFill>
                  <a:srgbClr val="FFC000"/>
                </a:solidFill>
              </a:rPr>
              <a:t>Они – родные</a:t>
            </a:r>
            <a:r>
              <a:rPr lang="ru-RU" b="1" i="1" dirty="0">
                <a:solidFill>
                  <a:srgbClr val="FFFF00"/>
                </a:solidFill>
              </a:rPr>
              <a:t> словно мне…</a:t>
            </a:r>
          </a:p>
          <a:p>
            <a:pPr marL="0" indent="0" algn="ctr">
              <a:buNone/>
            </a:pPr>
            <a:r>
              <a:rPr lang="ru-RU" b="1" i="1" dirty="0">
                <a:solidFill>
                  <a:srgbClr val="FFFF00"/>
                </a:solidFill>
              </a:rPr>
              <a:t>И надпись каждая гласит,</a:t>
            </a:r>
          </a:p>
          <a:p>
            <a:pPr marL="0" indent="0" algn="ctr">
              <a:buNone/>
            </a:pPr>
            <a:r>
              <a:rPr lang="ru-RU" b="1" i="1" dirty="0">
                <a:solidFill>
                  <a:srgbClr val="FFFF00"/>
                </a:solidFill>
              </a:rPr>
              <a:t>Бессмертья строки раздвигая:</a:t>
            </a:r>
          </a:p>
          <a:p>
            <a:pPr marL="0" indent="0" algn="ctr">
              <a:buNone/>
            </a:pPr>
            <a:r>
              <a:rPr lang="ru-RU" b="1" i="1" dirty="0">
                <a:solidFill>
                  <a:srgbClr val="FFFF00"/>
                </a:solidFill>
              </a:rPr>
              <a:t>Герои – нет, не умирают!</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48680"/>
            <a:ext cx="2864434" cy="17888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176552"/>
            <a:ext cx="2324100" cy="1562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725144"/>
            <a:ext cx="2333625" cy="1552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997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730426"/>
          </a:xfrm>
        </p:spPr>
        <p:txBody>
          <a:bodyPr>
            <a:normAutofit/>
          </a:bodyPr>
          <a:lstStyle/>
          <a:p>
            <a:r>
              <a:rPr lang="ru-RU" sz="2000" b="1" dirty="0" smtClean="0">
                <a:solidFill>
                  <a:srgbClr val="FFFF00"/>
                </a:solidFill>
              </a:rPr>
              <a:t>68 </a:t>
            </a:r>
            <a:r>
              <a:rPr lang="ru-RU" sz="2000" b="1" dirty="0">
                <a:solidFill>
                  <a:srgbClr val="FFFF00"/>
                </a:solidFill>
              </a:rPr>
              <a:t>лет тому назад закончилась Великая Отечественная война. Для мировой истории это, может </a:t>
            </a:r>
            <a:r>
              <a:rPr lang="ru-RU" sz="2000" b="1" dirty="0" smtClean="0">
                <a:solidFill>
                  <a:srgbClr val="FFFF00"/>
                </a:solidFill>
              </a:rPr>
              <a:t> быть</a:t>
            </a:r>
            <a:r>
              <a:rPr lang="ru-RU" sz="2000" b="1" dirty="0">
                <a:solidFill>
                  <a:srgbClr val="FFFF00"/>
                </a:solidFill>
              </a:rPr>
              <a:t>, краткий миг, а для людей – целая жизнь. Время летит, как ветер. Годы текут, как реки. </a:t>
            </a:r>
            <a:r>
              <a:rPr lang="ru-RU" sz="2000" b="1" dirty="0" smtClean="0">
                <a:solidFill>
                  <a:srgbClr val="FFFF00"/>
                </a:solidFill>
              </a:rPr>
              <a:t>Но, </a:t>
            </a:r>
            <a:r>
              <a:rPr lang="ru-RU" sz="2000" b="1" dirty="0">
                <a:solidFill>
                  <a:srgbClr val="FFFF00"/>
                </a:solidFill>
              </a:rPr>
              <a:t>как утесы, стоят герои. Бессмертен их </a:t>
            </a:r>
            <a:r>
              <a:rPr lang="ru-RU" sz="2000" b="1" dirty="0" smtClean="0">
                <a:solidFill>
                  <a:srgbClr val="FFFF00"/>
                </a:solidFill>
              </a:rPr>
              <a:t>подвиг, потому  что </a:t>
            </a:r>
            <a:r>
              <a:rPr lang="ru-RU" sz="2000" b="1" dirty="0">
                <a:solidFill>
                  <a:srgbClr val="FFFF00"/>
                </a:solidFill>
              </a:rPr>
              <a:t>залогом их бессмертия стала наша память. Пусть она всегда хранит былое. Память нужна не только тем, кто выстоял, ещё нужнее она нам – молодым, чтобы мы знали, что такое жизнь и смерть, война  и </a:t>
            </a:r>
            <a:r>
              <a:rPr lang="ru-RU" sz="2000" b="1" dirty="0" smtClean="0">
                <a:solidFill>
                  <a:srgbClr val="FFFF00"/>
                </a:solidFill>
              </a:rPr>
              <a:t>мир, </a:t>
            </a:r>
            <a:r>
              <a:rPr lang="ru-RU" sz="2000" b="1" dirty="0">
                <a:solidFill>
                  <a:srgbClr val="FFFF00"/>
                </a:solidFill>
              </a:rPr>
              <a:t>какой ценой достигается свобода. Свободу надо беречь. </a:t>
            </a:r>
            <a:r>
              <a:rPr lang="ru-RU" sz="2000" b="1" dirty="0">
                <a:solidFill>
                  <a:schemeClr val="tx1">
                    <a:lumMod val="95000"/>
                    <a:lumOff val="5000"/>
                  </a:schemeClr>
                </a:solidFill>
              </a:rPr>
              <a:t>Ложь и беспамятство рождают людей </a:t>
            </a:r>
            <a:r>
              <a:rPr lang="en-US" sz="2000" b="1" dirty="0">
                <a:solidFill>
                  <a:schemeClr val="tx1">
                    <a:lumMod val="95000"/>
                    <a:lumOff val="5000"/>
                  </a:schemeClr>
                </a:solidFill>
              </a:rPr>
              <a:t> </a:t>
            </a:r>
            <a:r>
              <a:rPr lang="ru-RU" sz="2000" b="1" dirty="0" smtClean="0">
                <a:solidFill>
                  <a:schemeClr val="tx1">
                    <a:lumMod val="95000"/>
                    <a:lumOff val="5000"/>
                  </a:schemeClr>
                </a:solidFill>
              </a:rPr>
              <a:t>без </a:t>
            </a:r>
            <a:r>
              <a:rPr lang="ru-RU" sz="2000" b="1" dirty="0">
                <a:solidFill>
                  <a:schemeClr val="tx1">
                    <a:lumMod val="95000"/>
                    <a:lumOff val="5000"/>
                  </a:schemeClr>
                </a:solidFill>
              </a:rPr>
              <a:t>роду и племени, без памяти и родства, людей, </a:t>
            </a:r>
            <a:r>
              <a:rPr lang="ru-RU" sz="2000" b="1" dirty="0" smtClean="0">
                <a:solidFill>
                  <a:schemeClr val="tx1">
                    <a:lumMod val="95000"/>
                    <a:lumOff val="5000"/>
                  </a:schemeClr>
                </a:solidFill>
              </a:rPr>
              <a:t>не достойных </a:t>
            </a:r>
            <a:r>
              <a:rPr lang="ru-RU" sz="2000" b="1" dirty="0">
                <a:solidFill>
                  <a:schemeClr val="tx1">
                    <a:lumMod val="95000"/>
                    <a:lumOff val="5000"/>
                  </a:schemeClr>
                </a:solidFill>
              </a:rPr>
              <a:t>свободы</a:t>
            </a:r>
            <a:r>
              <a:rPr lang="ru-RU" sz="2000" b="1"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17032"/>
            <a:ext cx="3476401" cy="28125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39412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smtClean="0">
                <a:solidFill>
                  <a:srgbClr val="FFFF00"/>
                </a:solidFill>
              </a:rPr>
              <a:t>Меня зовут </a:t>
            </a:r>
            <a:r>
              <a:rPr lang="ru-RU" sz="2000" b="1" dirty="0" err="1" smtClean="0">
                <a:solidFill>
                  <a:srgbClr val="FFFF00"/>
                </a:solidFill>
              </a:rPr>
              <a:t>Мамыркин</a:t>
            </a:r>
            <a:r>
              <a:rPr lang="ru-RU" sz="2000" b="1" dirty="0" smtClean="0">
                <a:solidFill>
                  <a:srgbClr val="FFFF00"/>
                </a:solidFill>
              </a:rPr>
              <a:t> Алексей Иванович, я хотел бы познакомить вас с героем Великой Отечественной войны из нашей семьи, моим прадедом, </a:t>
            </a:r>
            <a:r>
              <a:rPr lang="ru-RU" sz="2400" b="1" dirty="0" err="1" smtClean="0">
                <a:solidFill>
                  <a:srgbClr val="FFFF00"/>
                </a:solidFill>
              </a:rPr>
              <a:t>Мамыркиным</a:t>
            </a:r>
            <a:r>
              <a:rPr lang="ru-RU" sz="2400" b="1" dirty="0" smtClean="0">
                <a:solidFill>
                  <a:srgbClr val="FFFF00"/>
                </a:solidFill>
              </a:rPr>
              <a:t> Ильей Петровичем (</a:t>
            </a:r>
            <a:r>
              <a:rPr lang="ru-RU" sz="2200" b="1" dirty="0" smtClean="0">
                <a:solidFill>
                  <a:srgbClr val="FFFF00"/>
                </a:solidFill>
              </a:rPr>
              <a:t>1920 г. </a:t>
            </a:r>
            <a:r>
              <a:rPr lang="ru-RU" sz="2200" b="1" dirty="0">
                <a:solidFill>
                  <a:srgbClr val="FFFF00"/>
                </a:solidFill>
              </a:rPr>
              <a:t>р</a:t>
            </a:r>
            <a:r>
              <a:rPr lang="ru-RU" sz="2200" b="1" dirty="0" smtClean="0">
                <a:solidFill>
                  <a:srgbClr val="FFFF00"/>
                </a:solidFill>
              </a:rPr>
              <a:t>ождения</a:t>
            </a:r>
            <a:r>
              <a:rPr lang="ru-RU" sz="2400" b="1" dirty="0" smtClean="0">
                <a:solidFill>
                  <a:srgbClr val="FFFF00"/>
                </a:solidFill>
              </a:rPr>
              <a:t>)</a:t>
            </a:r>
            <a:endParaRPr lang="ru-RU" sz="2000" b="1" dirty="0">
              <a:solidFill>
                <a:srgbClr val="FFFF00"/>
              </a:solidFill>
            </a:endParaRPr>
          </a:p>
        </p:txBody>
      </p:sp>
      <p:pic>
        <p:nvPicPr>
          <p:cNvPr id="4098" name="Picture 2" descr="C:\Users\user\Desktop\IMG_158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628800"/>
            <a:ext cx="2662268" cy="4725525"/>
          </a:xfrm>
          <a:prstGeom prst="rect">
            <a:avLst/>
          </a:prstGeom>
          <a:ln>
            <a:noFill/>
          </a:ln>
          <a:effectLst>
            <a:glow rad="228600">
              <a:schemeClr val="accent6">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6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solidFill>
                  <a:srgbClr val="FFFF00"/>
                </a:solidFill>
              </a:rPr>
              <a:t>Больше всего о солдате может рассказать его «Военный билет». Это не просто документ и фиксированная на бумаге действительная военная служба солдата. Это </a:t>
            </a:r>
            <a:r>
              <a:rPr lang="ru-RU" sz="2000" b="1" i="1" dirty="0">
                <a:solidFill>
                  <a:srgbClr val="FFFF00"/>
                </a:solidFill>
              </a:rPr>
              <a:t>целая повесть жизни, подвига и патриотической доблести мужчины.</a:t>
            </a:r>
          </a:p>
        </p:txBody>
      </p:sp>
      <p:pic>
        <p:nvPicPr>
          <p:cNvPr id="8194" name="Picture 2" descr="C:\Users\user\Desktop\IMG_15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40146">
            <a:off x="971600" y="1916832"/>
            <a:ext cx="2700300" cy="36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C:\Users\user\Desktop\IMG_15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7784">
            <a:off x="3707904" y="2294398"/>
            <a:ext cx="4668011" cy="3501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9199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8727"/>
            <a:ext cx="8229600" cy="1858218"/>
          </a:xfrm>
        </p:spPr>
        <p:txBody>
          <a:bodyPr>
            <a:noAutofit/>
          </a:bodyPr>
          <a:lstStyle/>
          <a:p>
            <a:r>
              <a:rPr lang="ru-RU" sz="1800" b="1" dirty="0">
                <a:solidFill>
                  <a:srgbClr val="FFFF00"/>
                </a:solidFill>
              </a:rPr>
              <a:t>За боевые подвиги сержант </a:t>
            </a:r>
            <a:r>
              <a:rPr lang="ru-RU" sz="1800" b="1" dirty="0" err="1">
                <a:solidFill>
                  <a:srgbClr val="FFFF00"/>
                </a:solidFill>
              </a:rPr>
              <a:t>Мамыркин</a:t>
            </a:r>
            <a:r>
              <a:rPr lang="ru-RU" sz="1800" b="1" dirty="0">
                <a:solidFill>
                  <a:srgbClr val="FFFF00"/>
                </a:solidFill>
              </a:rPr>
              <a:t> награждён медалями. </a:t>
            </a:r>
            <a:r>
              <a:rPr lang="ru-RU" sz="1800" b="1" dirty="0" smtClean="0">
                <a:solidFill>
                  <a:srgbClr val="FFFF00"/>
                </a:solidFill>
              </a:rPr>
              <a:t>В </a:t>
            </a:r>
            <a:r>
              <a:rPr lang="ru-RU" sz="1800" b="1" dirty="0">
                <a:solidFill>
                  <a:srgbClr val="FFFF00"/>
                </a:solidFill>
              </a:rPr>
              <a:t>военном билете в главе </a:t>
            </a:r>
            <a:r>
              <a:rPr lang="ru-RU" sz="1800" b="1" dirty="0" smtClean="0">
                <a:solidFill>
                  <a:srgbClr val="FFFF00"/>
                </a:solidFill>
              </a:rPr>
              <a:t>21  </a:t>
            </a:r>
            <a:r>
              <a:rPr lang="ru-RU" sz="1800" b="1" dirty="0">
                <a:solidFill>
                  <a:srgbClr val="FFFF00"/>
                </a:solidFill>
              </a:rPr>
              <a:t>«Правительственные награды и награждения нагрудными знаками и ценными подарками» написано: «Медали: «За отвагу», «За освобождение Варшавы</a:t>
            </a:r>
            <a:r>
              <a:rPr lang="ru-RU" sz="1800" b="1" dirty="0" smtClean="0">
                <a:solidFill>
                  <a:srgbClr val="FFFF00"/>
                </a:solidFill>
              </a:rPr>
              <a:t>», «</a:t>
            </a:r>
            <a:r>
              <a:rPr lang="ru-RU" sz="1800" b="1" dirty="0">
                <a:solidFill>
                  <a:srgbClr val="FFFF00"/>
                </a:solidFill>
              </a:rPr>
              <a:t>За взятие Берлина», «За победу над Германией». </a:t>
            </a:r>
            <a:r>
              <a:rPr lang="ru-RU" sz="1800" b="1" dirty="0" smtClean="0">
                <a:solidFill>
                  <a:srgbClr val="FFFF00"/>
                </a:solidFill>
              </a:rPr>
              <a:t>Очень жаль, что эти награды не удалось сохранить. Но мы очень рады, что </a:t>
            </a:r>
            <a:r>
              <a:rPr lang="ru-RU" sz="1800" b="1" dirty="0">
                <a:solidFill>
                  <a:srgbClr val="FFFF00"/>
                </a:solidFill>
              </a:rPr>
              <a:t> </a:t>
            </a:r>
            <a:r>
              <a:rPr lang="ru-RU" sz="1800" b="1" dirty="0" smtClean="0">
                <a:solidFill>
                  <a:srgbClr val="FFFF00"/>
                </a:solidFill>
              </a:rPr>
              <a:t>в нашей семье имеется </a:t>
            </a:r>
            <a:br>
              <a:rPr lang="ru-RU" sz="1800" b="1" dirty="0" smtClean="0">
                <a:solidFill>
                  <a:srgbClr val="FFFF00"/>
                </a:solidFill>
              </a:rPr>
            </a:br>
            <a:r>
              <a:rPr lang="ru-RU" sz="1800" b="1" dirty="0" smtClean="0">
                <a:solidFill>
                  <a:srgbClr val="FFFF00"/>
                </a:solidFill>
              </a:rPr>
              <a:t>ОРДЕН ОТЕЧЕСТВЕННОЙ ВОЙНЫ </a:t>
            </a:r>
            <a:r>
              <a:rPr lang="en-US" sz="1800" b="1" dirty="0">
                <a:solidFill>
                  <a:srgbClr val="FFFF00"/>
                </a:solidFill>
              </a:rPr>
              <a:t> </a:t>
            </a:r>
            <a:r>
              <a:rPr lang="en-US" sz="1800" b="1" dirty="0" smtClean="0">
                <a:solidFill>
                  <a:srgbClr val="FFFF00"/>
                </a:solidFill>
              </a:rPr>
              <a:t>  II   </a:t>
            </a:r>
            <a:r>
              <a:rPr lang="ru-RU" sz="1800" b="1" dirty="0" smtClean="0">
                <a:solidFill>
                  <a:srgbClr val="FFFF00"/>
                </a:solidFill>
              </a:rPr>
              <a:t>СТЕПЕНИ</a:t>
            </a:r>
            <a:endParaRPr lang="ru-RU" sz="1800" b="1" dirty="0">
              <a:solidFill>
                <a:srgbClr val="FFFF00"/>
              </a:solidFill>
            </a:endParaRPr>
          </a:p>
        </p:txBody>
      </p:sp>
      <p:pic>
        <p:nvPicPr>
          <p:cNvPr id="9218" name="Picture 2" descr="C:\Users\user\Desktop\IMG_15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70169">
            <a:off x="302050" y="4030233"/>
            <a:ext cx="3203848" cy="24028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C:\Users\user\Desktop\IMG_1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04878">
            <a:off x="5820586" y="3011247"/>
            <a:ext cx="2715766" cy="3621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C:\Users\user\Desktop\IMG_15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214698" y="2454282"/>
            <a:ext cx="2821077" cy="2246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9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77072"/>
            <a:ext cx="8229600" cy="2304256"/>
          </a:xfrm>
        </p:spPr>
        <p:txBody>
          <a:bodyPr>
            <a:normAutofit/>
          </a:bodyPr>
          <a:lstStyle/>
          <a:p>
            <a:r>
              <a:rPr lang="ru-RU" sz="1800" b="1" dirty="0">
                <a:solidFill>
                  <a:srgbClr val="FFFF00"/>
                </a:solidFill>
              </a:rPr>
              <a:t>ОРДЕН ОТЕЧЕСТВЕННОЙ </a:t>
            </a:r>
            <a:r>
              <a:rPr lang="ru-RU" sz="1800" b="1" dirty="0" smtClean="0">
                <a:solidFill>
                  <a:srgbClr val="FFFF00"/>
                </a:solidFill>
              </a:rPr>
              <a:t>ВОЙНЫ     II </a:t>
            </a:r>
            <a:r>
              <a:rPr lang="ru-RU" sz="1800" b="1" dirty="0">
                <a:solidFill>
                  <a:srgbClr val="FFFF00"/>
                </a:solidFill>
              </a:rPr>
              <a:t>степени</a:t>
            </a:r>
            <a:br>
              <a:rPr lang="ru-RU" sz="1800" b="1" dirty="0">
                <a:solidFill>
                  <a:srgbClr val="FFFF00"/>
                </a:solidFill>
              </a:rPr>
            </a:br>
            <a:r>
              <a:rPr lang="ru-RU" sz="1800" b="1" dirty="0" smtClean="0">
                <a:solidFill>
                  <a:srgbClr val="FFFF00"/>
                </a:solidFill>
              </a:rPr>
              <a:t> </a:t>
            </a:r>
            <a:r>
              <a:rPr lang="ru-RU" sz="1800" b="1" dirty="0">
                <a:solidFill>
                  <a:srgbClr val="FFFF00"/>
                </a:solidFill>
              </a:rPr>
              <a:t>могли получить лица рядового и начальствующего состава Красной Армии, Военно-Морского Флота, войск НКВД и партизаны, которые проявили в боях с фашистами храбрость, стойкость и мужество либо своими действиями способствовали успеху боевых операций советских войск. Особо оговаривалось право на этот орден гражданских лиц, награждавшихся за вклад в общую победу над врагом. </a:t>
            </a:r>
          </a:p>
        </p:txBody>
      </p:sp>
      <p:pic>
        <p:nvPicPr>
          <p:cNvPr id="10242" name="Picture 2" descr="C:\Users\user\Desktop\IMG_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04664"/>
            <a:ext cx="5148064" cy="3861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03179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3384376"/>
          </a:xfrm>
        </p:spPr>
        <p:txBody>
          <a:bodyPr>
            <a:normAutofit/>
          </a:bodyPr>
          <a:lstStyle/>
          <a:p>
            <a:r>
              <a:rPr lang="ru-RU" sz="1800" b="1" dirty="0" err="1">
                <a:solidFill>
                  <a:srgbClr val="FFFF00"/>
                </a:solidFill>
              </a:rPr>
              <a:t>Мамыркин</a:t>
            </a:r>
            <a:r>
              <a:rPr lang="ru-RU" sz="1800" b="1" dirty="0">
                <a:solidFill>
                  <a:srgbClr val="FFFF00"/>
                </a:solidFill>
              </a:rPr>
              <a:t> Илья Петрович </a:t>
            </a:r>
            <a:r>
              <a:rPr lang="ru-RU" sz="1600" b="1" dirty="0">
                <a:solidFill>
                  <a:srgbClr val="FFFF00"/>
                </a:solidFill>
              </a:rPr>
              <a:t>за долголетний добросовестный труд от имени Президиума Верховного Совета СССР решением исполкома Ростовского областного Совета народных депутатов от 11 июня 1980 года награждён</a:t>
            </a:r>
            <a:r>
              <a:rPr lang="ru-RU" sz="1600" dirty="0">
                <a:solidFill>
                  <a:srgbClr val="FFFF00"/>
                </a:solidFill>
              </a:rPr>
              <a:t> </a:t>
            </a:r>
            <a:r>
              <a:rPr lang="ru-RU" sz="1600" b="1" dirty="0">
                <a:solidFill>
                  <a:srgbClr val="FFFF00"/>
                </a:solidFill>
              </a:rPr>
              <a:t>медалью</a:t>
            </a:r>
            <a:r>
              <a:rPr lang="ru-RU" sz="1600" dirty="0">
                <a:solidFill>
                  <a:srgbClr val="FFFF00"/>
                </a:solidFill>
              </a:rPr>
              <a:t> </a:t>
            </a:r>
            <a:r>
              <a:rPr lang="ru-RU" sz="1600" b="1" dirty="0">
                <a:solidFill>
                  <a:srgbClr val="FFFF00"/>
                </a:solidFill>
              </a:rPr>
              <a:t>«Ветеран труда».  </a:t>
            </a:r>
            <a:r>
              <a:rPr lang="ru-RU" sz="1600" dirty="0">
                <a:solidFill>
                  <a:srgbClr val="FFFF00"/>
                </a:solidFill>
              </a:rPr>
              <a:t>К медали прилагается удостоверение. Вручена медаль 24 июня 1980 года. Решение  о постановлении депутатов подтверждено печатью и решением Областного </a:t>
            </a:r>
            <a:r>
              <a:rPr lang="ru-RU" sz="1600" dirty="0" smtClean="0">
                <a:solidFill>
                  <a:srgbClr val="FFFF00"/>
                </a:solidFill>
              </a:rPr>
              <a:t>исполкома. Я понимаю, </a:t>
            </a:r>
            <a:r>
              <a:rPr lang="ru-RU" sz="1600" dirty="0">
                <a:solidFill>
                  <a:srgbClr val="FFFF00"/>
                </a:solidFill>
              </a:rPr>
              <a:t>что такую награду вручали не каждому. Такой медалью награждались рабочие, колхозники и служащие при достижении пенсионного возраста и уходе на заслуженный отдых в знак признания их трудовых заслуг. </a:t>
            </a:r>
            <a:r>
              <a:rPr lang="ru-RU" sz="1600" dirty="0" smtClean="0">
                <a:solidFill>
                  <a:srgbClr val="FFFF00"/>
                </a:solidFill>
              </a:rPr>
              <a:t/>
            </a:r>
            <a:br>
              <a:rPr lang="ru-RU" sz="1600" dirty="0" smtClean="0">
                <a:solidFill>
                  <a:srgbClr val="FFFF00"/>
                </a:solidFill>
              </a:rPr>
            </a:br>
            <a:r>
              <a:rPr lang="ru-RU" sz="1600" dirty="0" smtClean="0">
                <a:solidFill>
                  <a:srgbClr val="FFFF00"/>
                </a:solidFill>
              </a:rPr>
              <a:t>Медаль </a:t>
            </a:r>
            <a:r>
              <a:rPr lang="ru-RU" sz="1600" dirty="0">
                <a:solidFill>
                  <a:srgbClr val="FFFF00"/>
                </a:solidFill>
              </a:rPr>
              <a:t>«Ветеран труда» вручалась награждённым, как правило, в трудовых коллективах, в которых они работают. И ещё немало интересных сведений мы узнали из прошедшей эпохи жизни ветерана труда. Оказывается, медаль «Ветеран труда» носится на левой стороне груди и располагается после </a:t>
            </a:r>
            <a:r>
              <a:rPr lang="ru-RU" sz="1600" dirty="0" smtClean="0">
                <a:solidFill>
                  <a:srgbClr val="FFFF00"/>
                </a:solidFill>
              </a:rPr>
              <a:t>медали </a:t>
            </a:r>
            <a:r>
              <a:rPr lang="ru-RU" sz="1600" dirty="0">
                <a:solidFill>
                  <a:srgbClr val="FFFF00"/>
                </a:solidFill>
              </a:rPr>
              <a:t>«За доблестный труд в Великой Отечественной войне 1941-1945 гг</a:t>
            </a:r>
            <a:r>
              <a:rPr lang="ru-RU" sz="1600" dirty="0" smtClean="0">
                <a:solidFill>
                  <a:srgbClr val="FFFF00"/>
                </a:solidFill>
              </a:rPr>
              <a:t>.»</a:t>
            </a:r>
            <a:endParaRPr lang="ru-RU" sz="1600" dirty="0">
              <a:solidFill>
                <a:srgbClr val="FFFF00"/>
              </a:solidFill>
            </a:endParaRPr>
          </a:p>
        </p:txBody>
      </p:sp>
      <p:pic>
        <p:nvPicPr>
          <p:cNvPr id="12290" name="Picture 2" descr="C:\Users\user\Desktop\IMG_1601.PNG"/>
          <p:cNvPicPr>
            <a:picLocks noChangeAspect="1" noChangeArrowheads="1"/>
          </p:cNvPicPr>
          <p:nvPr/>
        </p:nvPicPr>
        <p:blipFill rotWithShape="1">
          <a:blip r:embed="rId2">
            <a:extLst>
              <a:ext uri="{28A0092B-C50C-407E-A947-70E740481C1C}">
                <a14:useLocalDpi xmlns:a14="http://schemas.microsoft.com/office/drawing/2010/main" val="0"/>
              </a:ext>
            </a:extLst>
          </a:blip>
          <a:srcRect l="593" r="-593"/>
          <a:stretch/>
        </p:blipFill>
        <p:spPr bwMode="auto">
          <a:xfrm>
            <a:off x="1656000" y="3212976"/>
            <a:ext cx="6120680" cy="3367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98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4522514"/>
          </a:xfrm>
        </p:spPr>
        <p:txBody>
          <a:bodyPr>
            <a:normAutofit/>
          </a:bodyPr>
          <a:lstStyle/>
          <a:p>
            <a:r>
              <a:rPr lang="ru-RU" sz="2800" dirty="0" smtClean="0">
                <a:solidFill>
                  <a:srgbClr val="FFFF00"/>
                </a:solidFill>
              </a:rPr>
              <a:t>Мой прадедушка родился 5 июля 1920 году в селе </a:t>
            </a:r>
            <a:r>
              <a:rPr lang="ru-RU" sz="2800" dirty="0" err="1" smtClean="0">
                <a:solidFill>
                  <a:srgbClr val="FFFF00"/>
                </a:solidFill>
              </a:rPr>
              <a:t>Ольховчик</a:t>
            </a:r>
            <a:r>
              <a:rPr lang="ru-RU" sz="2800" dirty="0" smtClean="0">
                <a:solidFill>
                  <a:srgbClr val="FFFF00"/>
                </a:solidFill>
              </a:rPr>
              <a:t> Ростовской области. </a:t>
            </a:r>
            <a:r>
              <a:rPr lang="ru-RU" sz="2800" dirty="0">
                <a:solidFill>
                  <a:srgbClr val="FFFF00"/>
                </a:solidFill>
              </a:rPr>
              <a:t/>
            </a:r>
            <a:br>
              <a:rPr lang="ru-RU" sz="2800" dirty="0">
                <a:solidFill>
                  <a:srgbClr val="FFFF00"/>
                </a:solidFill>
              </a:rPr>
            </a:br>
            <a:r>
              <a:rPr lang="ru-RU" sz="2800" dirty="0" smtClean="0">
                <a:solidFill>
                  <a:srgbClr val="FFFF00"/>
                </a:solidFill>
              </a:rPr>
              <a:t>30 марта 1940 года.  Илья Петрович был  призван в армию для прохождения срочной службы. </a:t>
            </a:r>
            <a:r>
              <a:rPr lang="ru-RU" sz="2800" dirty="0">
                <a:solidFill>
                  <a:srgbClr val="FFFF00"/>
                </a:solidFill>
              </a:rPr>
              <a:t>Т</a:t>
            </a:r>
            <a:r>
              <a:rPr lang="ru-RU" sz="2800" dirty="0" smtClean="0">
                <a:solidFill>
                  <a:srgbClr val="FFFF00"/>
                </a:solidFill>
              </a:rPr>
              <a:t>ам и застала его страшная новость о войне. Он сразу отправился на фронт.</a:t>
            </a:r>
            <a:br>
              <a:rPr lang="ru-RU" sz="2800" dirty="0" smtClean="0">
                <a:solidFill>
                  <a:srgbClr val="FFFF00"/>
                </a:solidFill>
              </a:rPr>
            </a:br>
            <a:r>
              <a:rPr lang="ru-RU" sz="2800" dirty="0" smtClean="0">
                <a:solidFill>
                  <a:srgbClr val="FFFF00"/>
                </a:solidFill>
              </a:rPr>
              <a:t>Я знаю, что мой прадедушка отважно сражался, хотя и с неохотно  рассказывал  о тех страшных годах...</a:t>
            </a:r>
            <a:endParaRPr lang="ru-RU" sz="2800" dirty="0">
              <a:solidFill>
                <a:srgbClr val="FFFF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725144"/>
            <a:ext cx="2344688" cy="17585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11047"/>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499</Words>
  <Application>Microsoft Office PowerPoint</Application>
  <PresentationFormat>Экран (4:3)</PresentationFormat>
  <Paragraphs>20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68 лет тому назад закончилась Великая Отечественная война. Для мировой истории это, может  быть, краткий миг, а для людей – целая жизнь. Время летит, как ветер. Годы текут, как реки. Но, как утесы, стоят герои. Бессмертен их подвиг, потому  что залогом их бессмертия стала наша память. Пусть она всегда хранит былое. Память нужна не только тем, кто выстоял, ещё нужнее она нам – молодым, чтобы мы знали, что такое жизнь и смерть, война  и мир, какой ценой достигается свобода. Свободу надо беречь. Ложь и беспамятство рождают людей  без роду и племени, без памяти и родства, людей, не достойных свободы.</vt:lpstr>
      <vt:lpstr>Меня зовут Мамыркин Алексей Иванович, я хотел бы познакомить вас с героем Великой Отечественной войны из нашей семьи, моим прадедом, Мамыркиным Ильей Петровичем (1920 г. рождения)</vt:lpstr>
      <vt:lpstr>Больше всего о солдате может рассказать его «Военный билет». Это не просто документ и фиксированная на бумаге действительная военная служба солдата. Это целая повесть жизни, подвига и патриотической доблести мужчины.</vt:lpstr>
      <vt:lpstr>За боевые подвиги сержант Мамыркин награждён медалями. В военном билете в главе 21  «Правительственные награды и награждения нагрудными знаками и ценными подарками» написано: «Медали: «За отвагу», «За освобождение Варшавы», «За взятие Берлина», «За победу над Германией». Очень жаль, что эти награды не удалось сохранить. Но мы очень рады, что  в нашей семье имеется  ОРДЕН ОТЕЧЕСТВЕННОЙ ВОЙНЫ    II   СТЕПЕНИ</vt:lpstr>
      <vt:lpstr>ОРДЕН ОТЕЧЕСТВЕННОЙ ВОЙНЫ     II степени  могли получить лица рядового и начальствующего состава Красной Армии, Военно-Морского Флота, войск НКВД и партизаны, которые проявили в боях с фашистами храбрость, стойкость и мужество либо своими действиями способствовали успеху боевых операций советских войск. Особо оговаривалось право на этот орден гражданских лиц, награждавшихся за вклад в общую победу над врагом. </vt:lpstr>
      <vt:lpstr>Мамыркин Илья Петрович за долголетний добросовестный труд от имени Президиума Верховного Совета СССР решением исполкома Ростовского областного Совета народных депутатов от 11 июня 1980 года награждён медалью «Ветеран труда».  К медали прилагается удостоверение. Вручена медаль 24 июня 1980 года. Решение  о постановлении депутатов подтверждено печатью и решением Областного исполкома. Я понимаю, что такую награду вручали не каждому. Такой медалью награждались рабочие, колхозники и служащие при достижении пенсионного возраста и уходе на заслуженный отдых в знак признания их трудовых заслуг.  Медаль «Ветеран труда» вручалась награждённым, как правило, в трудовых коллективах, в которых они работают. И ещё немало интересных сведений мы узнали из прошедшей эпохи жизни ветерана труда. Оказывается, медаль «Ветеран труда» носится на левой стороне груди и располагается после медали «За доблестный труд в Великой Отечественной войне 1941-1945 гг.»</vt:lpstr>
      <vt:lpstr>Мой прадедушка родился 5 июля 1920 году в селе Ольховчик Ростовской области.  30 марта 1940 года.  Илья Петрович был  призван в армию для прохождения срочной службы. Там и застала его страшная новость о войне. Он сразу отправился на фронт. Я знаю, что мой прадедушка отважно сражался, хотя и с неохотно  рассказывал  о тех страшных годах...</vt:lpstr>
      <vt:lpstr>Смерть прошла стороной… Как-то в 1942 году  сержант Мамыркин вёз на передовую взвод. Грузовая машина внезапно заглохла, застряла в болотистой грязи, поэтому завести её не представлялось возможным. Солдаты оставили шофёра  чинить мотор, а сами пошли вперёд. Командир отдал приказ - починить технику и догнать своих. Дед долго провозился с мотором, поэтому вытащить из грязи большую машину не мог. Вдруг он издалека услышал выстрелы и понял, что завязался бой. Взвод весь полёг в степи – попал в засаду. Уже смеркалось. А ночью с той стороны, куда ушёл взвод,  шли разрозненные группы немецких солдат. Мой дед спрятался в машине. Немцы в ночной темноте, видимо, не захотели вязнуть в топкой грязь и осматривать брошенный  русскими грузовик, поэтому прошли мимо. Так мой дед остался жив. Он долго пешком потом пробирался к  своим и рассказал  командиру о причине гибели взвода. Этот случай потряс меня своей драматичностью событий. </vt:lpstr>
      <vt:lpstr>Вернулся прадед с войны не сразу, а только через год - в мае 1946 года: «Демобилизован 7 мая 1946 года на основании Указа Президиума Верховного Совета СССР от 2 сентября 1945 года». Ильи Петровича уже 10 лет нет в живых, но я бережно храню награды, что досталось мне в память о нем.</vt:lpstr>
      <vt:lpstr>К юбилейным датам Победы в Великой  Отечественной войне прадедушке были вручены юбилейные медали, которые  я очень бережно храню.</vt:lpstr>
      <vt:lpstr>Свой рассказ я закончу словами поэта Михаила Львова:  </vt:lpstr>
      <vt:lpstr>«Отечество -2013»   Презентацию выполнил  ученик 6 Б класса МБОУ АСОШ №2 Мамыркин Алексей ноябрь 2013 года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hobbit</cp:lastModifiedBy>
  <cp:revision>47</cp:revision>
  <dcterms:created xsi:type="dcterms:W3CDTF">2013-11-11T20:06:51Z</dcterms:created>
  <dcterms:modified xsi:type="dcterms:W3CDTF">2013-11-13T05:20:54Z</dcterms:modified>
</cp:coreProperties>
</file>